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1E306-1E22-4CAC-BAC0-752AB4A88834}" type="datetimeFigureOut">
              <a:rPr lang="en-US" smtClean="0"/>
              <a:t>3/5/2009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FAE65-A1D9-4B28-8865-2E58126365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AE65-A1D9-4B28-8865-2E581263657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19286-F6AF-43EA-A692-6C1D57901BDA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E7DB-C6E8-4178-A753-AF9FCC41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19286-F6AF-43EA-A692-6C1D57901BDA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E7DB-C6E8-4178-A753-AF9FCC41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19286-F6AF-43EA-A692-6C1D57901BDA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E7DB-C6E8-4178-A753-AF9FCC41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19286-F6AF-43EA-A692-6C1D57901BDA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E7DB-C6E8-4178-A753-AF9FCC41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19286-F6AF-43EA-A692-6C1D57901BDA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E7DB-C6E8-4178-A753-AF9FCC41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19286-F6AF-43EA-A692-6C1D57901BDA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E7DB-C6E8-4178-A753-AF9FCC41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19286-F6AF-43EA-A692-6C1D57901BDA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E7DB-C6E8-4178-A753-AF9FCC41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19286-F6AF-43EA-A692-6C1D57901BDA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FFE7DB-C6E8-4178-A753-AF9FCC410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19286-F6AF-43EA-A692-6C1D57901BDA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E7DB-C6E8-4178-A753-AF9FCC41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19286-F6AF-43EA-A692-6C1D57901BDA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CFFE7DB-C6E8-4178-A753-AF9FCC41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1719286-F6AF-43EA-A692-6C1D57901BDA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E7DB-C6E8-4178-A753-AF9FCC41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1719286-F6AF-43EA-A692-6C1D57901BDA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CFFE7DB-C6E8-4178-A753-AF9FCC410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tosoft.com/edp_examdiffpro.as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	Coding Practices</a:t>
            </a:r>
            <a:br>
              <a:rPr lang="en-US" dirty="0" smtClean="0"/>
            </a:br>
            <a:r>
              <a:rPr lang="en-US" dirty="0" smtClean="0"/>
              <a:t>Integrating Tools</a:t>
            </a:r>
            <a:br>
              <a:rPr lang="en-US" dirty="0" smtClean="0"/>
            </a:br>
            <a:r>
              <a:rPr lang="en-US" dirty="0" smtClean="0"/>
              <a:t> for BR Dev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2009 Spring Conference</a:t>
            </a:r>
          </a:p>
          <a:p>
            <a:r>
              <a:rPr lang="en-US" dirty="0" smtClean="0"/>
              <a:t>Luis I. Gomez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 smtClean="0"/>
              <a:t>MyEdit</a:t>
            </a:r>
            <a:r>
              <a:rPr lang="en-US" sz="4400" dirty="0" smtClean="0"/>
              <a:t>  and Notepad++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 smtClean="0"/>
              <a:t>When </a:t>
            </a:r>
            <a:r>
              <a:rPr lang="en-US" sz="3200" dirty="0" smtClean="0"/>
              <a:t>coding</a:t>
            </a:r>
            <a:r>
              <a:rPr lang="en-US" sz="3200" dirty="0" smtClean="0"/>
              <a:t>, we use </a:t>
            </a:r>
            <a:r>
              <a:rPr lang="en-US" sz="3200" dirty="0" smtClean="0"/>
              <a:t>line # 00000.</a:t>
            </a:r>
            <a:endParaRPr lang="en-US" sz="3200" dirty="0" smtClean="0"/>
          </a:p>
          <a:p>
            <a:pPr lvl="1"/>
            <a:r>
              <a:rPr lang="en-US" sz="2800" dirty="0" smtClean="0"/>
              <a:t>That allows us to write code without worrying about line </a:t>
            </a:r>
            <a:r>
              <a:rPr lang="en-US" sz="2800" dirty="0" smtClean="0"/>
              <a:t>numbers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lvl="1"/>
            <a:r>
              <a:rPr lang="en-US" sz="2800" dirty="0" smtClean="0"/>
              <a:t>Program will not load until we remember to fix up the line </a:t>
            </a:r>
            <a:r>
              <a:rPr lang="en-US" sz="2800" dirty="0" smtClean="0"/>
              <a:t>numbers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lvl="1"/>
            <a:r>
              <a:rPr lang="en-US" sz="2800" dirty="0" smtClean="0"/>
              <a:t>Use </a:t>
            </a:r>
            <a:r>
              <a:rPr lang="en-US" sz="2800" dirty="0" smtClean="0"/>
              <a:t>“</a:t>
            </a:r>
            <a:r>
              <a:rPr lang="en-US" sz="2800" dirty="0" err="1" smtClean="0"/>
              <a:t>r</a:t>
            </a:r>
            <a:r>
              <a:rPr lang="en-US" sz="2800" dirty="0" err="1" smtClean="0"/>
              <a:t>efactor</a:t>
            </a:r>
            <a:r>
              <a:rPr lang="en-US" sz="2800" dirty="0" smtClean="0"/>
              <a:t>” to renumber the lines.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 smtClean="0"/>
              <a:t>Fantastic viewer for </a:t>
            </a:r>
            <a:r>
              <a:rPr lang="en-US" sz="3200" dirty="0" smtClean="0"/>
              <a:t>SourceSafe</a:t>
            </a:r>
            <a:endParaRPr lang="en-US" sz="3200" dirty="0" smtClean="0"/>
          </a:p>
          <a:p>
            <a:pPr lvl="1"/>
            <a:r>
              <a:rPr lang="en-US" sz="2800" dirty="0" smtClean="0"/>
              <a:t>Replacement viewer for most file </a:t>
            </a:r>
            <a:r>
              <a:rPr lang="en-US" sz="2800" dirty="0" smtClean="0"/>
              <a:t>types</a:t>
            </a:r>
            <a:endParaRPr lang="en-US" sz="2800" dirty="0" smtClean="0"/>
          </a:p>
          <a:p>
            <a:pPr lvl="1"/>
            <a:r>
              <a:rPr lang="en-US" sz="2800" dirty="0" smtClean="0"/>
              <a:t>Automatically view “.</a:t>
            </a:r>
            <a:r>
              <a:rPr lang="en-US" sz="2800" dirty="0" err="1" smtClean="0"/>
              <a:t>wb</a:t>
            </a:r>
            <a:r>
              <a:rPr lang="en-US" sz="2800" dirty="0" smtClean="0"/>
              <a:t>” </a:t>
            </a:r>
            <a:r>
              <a:rPr lang="en-US" sz="2800" dirty="0" smtClean="0"/>
              <a:t>files</a:t>
            </a:r>
            <a:endParaRPr lang="en-US" sz="2800" dirty="0" smtClean="0"/>
          </a:p>
          <a:p>
            <a:pPr lvl="1"/>
            <a:r>
              <a:rPr lang="en-US" sz="2800" dirty="0" smtClean="0"/>
              <a:t>Compare two program </a:t>
            </a:r>
            <a:r>
              <a:rPr lang="en-US" sz="2800" dirty="0" smtClean="0"/>
              <a:t>versions</a:t>
            </a:r>
            <a:endParaRPr lang="en-US" sz="2800" dirty="0" smtClean="0"/>
          </a:p>
          <a:p>
            <a:pPr lvl="2"/>
            <a:r>
              <a:rPr lang="en-US" dirty="0" smtClean="0"/>
              <a:t>built in or external DIFF </a:t>
            </a:r>
            <a:r>
              <a:rPr lang="en-US" dirty="0" smtClean="0"/>
              <a:t>programs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Code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200" dirty="0" smtClean="0"/>
              <a:t>“Cut &amp; Paste”</a:t>
            </a:r>
          </a:p>
          <a:p>
            <a:pPr lvl="1"/>
            <a:r>
              <a:rPr lang="en-US" sz="2800" dirty="0" smtClean="0"/>
              <a:t>Routines to </a:t>
            </a:r>
            <a:r>
              <a:rPr lang="en-US" sz="2800" dirty="0" smtClean="0"/>
              <a:t>merge </a:t>
            </a:r>
            <a:r>
              <a:rPr lang="en-US" sz="2800" dirty="0" smtClean="0"/>
              <a:t>or </a:t>
            </a:r>
            <a:r>
              <a:rPr lang="en-US" sz="2800" dirty="0" smtClean="0"/>
              <a:t>proc </a:t>
            </a:r>
            <a:r>
              <a:rPr lang="en-US" sz="2800" dirty="0" smtClean="0"/>
              <a:t>code </a:t>
            </a:r>
          </a:p>
          <a:p>
            <a:pPr lvl="1"/>
            <a:r>
              <a:rPr lang="en-US" sz="2800" dirty="0" smtClean="0"/>
              <a:t>Use </a:t>
            </a:r>
            <a:r>
              <a:rPr lang="en-US" sz="2800" b="1" dirty="0" smtClean="0"/>
              <a:t>LIBRARY</a:t>
            </a:r>
            <a:r>
              <a:rPr lang="en-US" sz="2800" dirty="0" smtClean="0"/>
              <a:t> </a:t>
            </a:r>
            <a:r>
              <a:rPr lang="en-US" sz="2800" dirty="0" smtClean="0"/>
              <a:t>functions.</a:t>
            </a:r>
            <a:endParaRPr lang="en-US" sz="2800" dirty="0" smtClean="0"/>
          </a:p>
          <a:p>
            <a:pPr lvl="2"/>
            <a:r>
              <a:rPr lang="en-US" dirty="0" smtClean="0"/>
              <a:t>Older programs use </a:t>
            </a:r>
            <a:r>
              <a:rPr lang="en-US" b="1" dirty="0" smtClean="0"/>
              <a:t>LOCAL</a:t>
            </a:r>
            <a:r>
              <a:rPr lang="en-US" dirty="0" smtClean="0"/>
              <a:t> functions.</a:t>
            </a:r>
          </a:p>
          <a:p>
            <a:pPr lvl="2"/>
            <a:r>
              <a:rPr lang="en-US" dirty="0" smtClean="0"/>
              <a:t>Use a </a:t>
            </a:r>
            <a:r>
              <a:rPr lang="en-US" dirty="0" smtClean="0"/>
              <a:t>“wrapper </a:t>
            </a:r>
            <a:r>
              <a:rPr lang="en-US" dirty="0" smtClean="0"/>
              <a:t>LOCAL </a:t>
            </a:r>
            <a:r>
              <a:rPr lang="en-US" dirty="0" smtClean="0"/>
              <a:t>f</a:t>
            </a:r>
            <a:r>
              <a:rPr lang="en-US" dirty="0" smtClean="0"/>
              <a:t>unction.” </a:t>
            </a:r>
            <a:endParaRPr lang="en-US" dirty="0" smtClean="0"/>
          </a:p>
          <a:p>
            <a:pPr lvl="3"/>
            <a:r>
              <a:rPr lang="en-US" dirty="0" smtClean="0">
                <a:solidFill>
                  <a:srgbClr val="00B0F0"/>
                </a:solidFill>
              </a:rPr>
              <a:t>[See </a:t>
            </a:r>
            <a:r>
              <a:rPr lang="en-US" b="1" dirty="0" err="1" smtClean="0">
                <a:solidFill>
                  <a:srgbClr val="00B0F0"/>
                </a:solidFill>
              </a:rPr>
              <a:t>Printer_Selection.brs</a:t>
            </a:r>
            <a:r>
              <a:rPr lang="en-US" dirty="0" smtClean="0">
                <a:solidFill>
                  <a:srgbClr val="00B0F0"/>
                </a:solidFill>
              </a:rPr>
              <a:t>.]</a:t>
            </a:r>
            <a:endParaRPr lang="en-US" dirty="0" smtClean="0">
              <a:solidFill>
                <a:srgbClr val="00B0F0"/>
              </a:solidFill>
            </a:endParaRPr>
          </a:p>
          <a:p>
            <a:pPr lvl="3"/>
            <a:r>
              <a:rPr lang="en-US" dirty="0" smtClean="0"/>
              <a:t>“Wrapper”  may have very few parameters.</a:t>
            </a:r>
          </a:p>
          <a:p>
            <a:pPr lvl="4"/>
            <a:r>
              <a:rPr lang="en-US" dirty="0" smtClean="0"/>
              <a:t>Variables within the “Wrapper” are </a:t>
            </a:r>
            <a:r>
              <a:rPr lang="en-US" dirty="0" smtClean="0"/>
              <a:t>global </a:t>
            </a:r>
            <a:r>
              <a:rPr lang="en-US" dirty="0" smtClean="0"/>
              <a:t>to the program.</a:t>
            </a:r>
          </a:p>
          <a:p>
            <a:pPr lvl="3"/>
            <a:r>
              <a:rPr lang="en-US" dirty="0" smtClean="0"/>
              <a:t>‘Updateable </a:t>
            </a:r>
            <a:r>
              <a:rPr lang="en-US" dirty="0" smtClean="0"/>
              <a:t>region</a:t>
            </a:r>
            <a:r>
              <a:rPr lang="en-US" dirty="0" smtClean="0"/>
              <a:t>” comments to easily identify the start and end of code.</a:t>
            </a:r>
          </a:p>
          <a:p>
            <a:pPr lvl="3"/>
            <a:r>
              <a:rPr lang="en-US" dirty="0" smtClean="0"/>
              <a:t>Later, we can easily replace the </a:t>
            </a:r>
            <a:r>
              <a:rPr lang="en-US" dirty="0" smtClean="0"/>
              <a:t>“wrapper function</a:t>
            </a:r>
            <a:r>
              <a:rPr lang="en-US" dirty="0" smtClean="0"/>
              <a:t>” with an enhanced version.</a:t>
            </a:r>
          </a:p>
          <a:p>
            <a:r>
              <a:rPr lang="en-US" sz="2800" dirty="0" smtClean="0">
                <a:solidFill>
                  <a:srgbClr val="00B0F0"/>
                </a:solidFill>
              </a:rPr>
              <a:t>[See </a:t>
            </a:r>
            <a:r>
              <a:rPr lang="en-US" sz="2800" b="1" dirty="0" smtClean="0">
                <a:solidFill>
                  <a:srgbClr val="00B0F0"/>
                </a:solidFill>
              </a:rPr>
              <a:t>Region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folder.]</a:t>
            </a:r>
            <a:endParaRPr lang="en-US" sz="2800" dirty="0" smtClean="0">
              <a:solidFill>
                <a:srgbClr val="00B0F0"/>
              </a:solidFill>
            </a:endParaRP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DATA Driven Programming</a:t>
            </a:r>
            <a:br>
              <a:rPr lang="en-US" sz="48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200" dirty="0" smtClean="0"/>
              <a:t>Use </a:t>
            </a:r>
            <a:r>
              <a:rPr lang="en-US" sz="3200" dirty="0" smtClean="0"/>
              <a:t>data </a:t>
            </a:r>
            <a:r>
              <a:rPr lang="en-US" sz="3200" dirty="0" smtClean="0"/>
              <a:t>f</a:t>
            </a:r>
            <a:r>
              <a:rPr lang="en-US" sz="3200" dirty="0" smtClean="0"/>
              <a:t>iles </a:t>
            </a:r>
            <a:endParaRPr lang="en-US" sz="3200" dirty="0" smtClean="0"/>
          </a:p>
          <a:p>
            <a:pPr lvl="1"/>
            <a:r>
              <a:rPr lang="en-US" sz="2800" dirty="0" smtClean="0"/>
              <a:t>I</a:t>
            </a:r>
            <a:r>
              <a:rPr lang="en-US" sz="2800" dirty="0" smtClean="0"/>
              <a:t>nstead </a:t>
            </a:r>
            <a:r>
              <a:rPr lang="en-US" sz="2800" dirty="0" smtClean="0"/>
              <a:t>of </a:t>
            </a:r>
            <a:r>
              <a:rPr lang="en-US" sz="2800" dirty="0" smtClean="0"/>
              <a:t>“</a:t>
            </a:r>
            <a:r>
              <a:rPr lang="en-US" sz="2800" dirty="0" smtClean="0"/>
              <a:t>h</a:t>
            </a:r>
            <a:r>
              <a:rPr lang="en-US" sz="2800" dirty="0" smtClean="0"/>
              <a:t>ard coding</a:t>
            </a:r>
            <a:r>
              <a:rPr lang="en-US" sz="2800" dirty="0" smtClean="0"/>
              <a:t>” </a:t>
            </a:r>
            <a:r>
              <a:rPr lang="en-US" sz="2800" dirty="0" smtClean="0"/>
              <a:t>programs</a:t>
            </a:r>
            <a:endParaRPr lang="en-US" sz="2800" dirty="0" smtClean="0"/>
          </a:p>
          <a:p>
            <a:pPr lvl="1"/>
            <a:r>
              <a:rPr lang="en-US" sz="2800" dirty="0" smtClean="0"/>
              <a:t>Menus  </a:t>
            </a:r>
            <a:r>
              <a:rPr lang="en-US" sz="2800" dirty="0" smtClean="0"/>
              <a:t>– </a:t>
            </a:r>
            <a:r>
              <a:rPr lang="en-US" sz="2800" dirty="0" smtClean="0">
                <a:solidFill>
                  <a:srgbClr val="00B0F0"/>
                </a:solidFill>
              </a:rPr>
              <a:t>[See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MENU_Sample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folder.]</a:t>
            </a:r>
            <a:endParaRPr lang="en-US" sz="2800" dirty="0" smtClean="0">
              <a:solidFill>
                <a:srgbClr val="00B0F0"/>
              </a:solidFill>
            </a:endParaRPr>
          </a:p>
          <a:p>
            <a:pPr lvl="1"/>
            <a:r>
              <a:rPr lang="en-US" sz="2800" dirty="0" smtClean="0"/>
              <a:t>Reports – </a:t>
            </a:r>
            <a:r>
              <a:rPr lang="en-US" sz="2800" dirty="0" smtClean="0">
                <a:solidFill>
                  <a:srgbClr val="00B0F0"/>
                </a:solidFill>
              </a:rPr>
              <a:t>[See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Template_Sample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folder.]</a:t>
            </a:r>
            <a:endParaRPr lang="en-US" sz="2800" dirty="0" smtClean="0">
              <a:solidFill>
                <a:srgbClr val="00B0F0"/>
              </a:solidFill>
            </a:endParaRPr>
          </a:p>
          <a:p>
            <a:pPr lvl="1"/>
            <a:r>
              <a:rPr lang="en-US" sz="2800" dirty="0" smtClean="0"/>
              <a:t>File Layouts – </a:t>
            </a:r>
            <a:r>
              <a:rPr lang="en-US" sz="2800" dirty="0" smtClean="0">
                <a:solidFill>
                  <a:srgbClr val="00B0F0"/>
                </a:solidFill>
              </a:rPr>
              <a:t>[See </a:t>
            </a:r>
            <a:r>
              <a:rPr lang="en-US" sz="2800" b="1" dirty="0" err="1" smtClean="0">
                <a:solidFill>
                  <a:srgbClr val="00B0F0"/>
                </a:solidFill>
              </a:rPr>
              <a:t>SQL_Sample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folder.]</a:t>
            </a:r>
            <a:endParaRPr lang="en-US" sz="2800" dirty="0" smtClean="0">
              <a:solidFill>
                <a:srgbClr val="00B0F0"/>
              </a:solidFill>
            </a:endParaRPr>
          </a:p>
          <a:p>
            <a:pPr lvl="0"/>
            <a:r>
              <a:rPr lang="en-US" sz="3200" dirty="0" smtClean="0"/>
              <a:t>SQL </a:t>
            </a:r>
            <a:r>
              <a:rPr lang="en-US" sz="3200" dirty="0" smtClean="0"/>
              <a:t>variable </a:t>
            </a:r>
            <a:r>
              <a:rPr lang="en-US" sz="3200" dirty="0" smtClean="0"/>
              <a:t>n</a:t>
            </a:r>
            <a:r>
              <a:rPr lang="en-US" sz="3200" dirty="0" smtClean="0"/>
              <a:t>ames</a:t>
            </a:r>
            <a:endParaRPr lang="en-US" sz="3200" dirty="0" smtClean="0"/>
          </a:p>
          <a:p>
            <a:pPr lvl="1"/>
            <a:r>
              <a:rPr lang="en-US" sz="2800" dirty="0" smtClean="0"/>
              <a:t>Combined with </a:t>
            </a:r>
            <a:r>
              <a:rPr lang="en-US" sz="2800" dirty="0" smtClean="0"/>
              <a:t>arrays</a:t>
            </a:r>
            <a:endParaRPr lang="en-US" sz="2800" dirty="0" smtClean="0"/>
          </a:p>
          <a:p>
            <a:pPr lvl="1"/>
            <a:r>
              <a:rPr lang="en-US" dirty="0" smtClean="0"/>
              <a:t>Provide clear programming </a:t>
            </a:r>
            <a:r>
              <a:rPr lang="en-US" dirty="0" smtClean="0"/>
              <a:t>variables</a:t>
            </a:r>
            <a:endParaRPr lang="en-US" dirty="0" smtClean="0"/>
          </a:p>
          <a:p>
            <a:pPr lvl="1"/>
            <a:r>
              <a:rPr lang="en-US" dirty="0" smtClean="0"/>
              <a:t>Very easy to later enhance the </a:t>
            </a:r>
            <a:r>
              <a:rPr lang="en-US" dirty="0" smtClean="0"/>
              <a:t>database</a:t>
            </a:r>
            <a:endParaRPr lang="en-US" dirty="0" smtClean="0"/>
          </a:p>
          <a:p>
            <a:pPr lvl="1"/>
            <a:r>
              <a:rPr lang="en-US" sz="2800" dirty="0" smtClean="0">
                <a:solidFill>
                  <a:srgbClr val="00B0F0"/>
                </a:solidFill>
              </a:rPr>
              <a:t>See </a:t>
            </a:r>
            <a:r>
              <a:rPr lang="en-US" sz="2800" dirty="0" smtClean="0">
                <a:solidFill>
                  <a:srgbClr val="00B0F0"/>
                </a:solidFill>
              </a:rPr>
              <a:t>Gabriel’s </a:t>
            </a:r>
            <a:r>
              <a:rPr lang="en-US" sz="2800" dirty="0" smtClean="0">
                <a:solidFill>
                  <a:srgbClr val="00B0F0"/>
                </a:solidFill>
              </a:rPr>
              <a:t>SQL-IO </a:t>
            </a:r>
            <a:r>
              <a:rPr lang="en-US" sz="2800" dirty="0" smtClean="0">
                <a:solidFill>
                  <a:srgbClr val="00B0F0"/>
                </a:solidFill>
              </a:rPr>
              <a:t>(</a:t>
            </a:r>
            <a:r>
              <a:rPr lang="en-US" sz="2800" dirty="0" smtClean="0">
                <a:solidFill>
                  <a:srgbClr val="00B0F0"/>
                </a:solidFill>
              </a:rPr>
              <a:t>n</a:t>
            </a:r>
            <a:r>
              <a:rPr lang="en-US" sz="2800" dirty="0" smtClean="0">
                <a:solidFill>
                  <a:srgbClr val="00B0F0"/>
                </a:solidFill>
              </a:rPr>
              <a:t>ot included).</a:t>
            </a:r>
            <a:endParaRPr lang="en-US" sz="2800" dirty="0" smtClean="0">
              <a:solidFill>
                <a:srgbClr val="00B0F0"/>
              </a:solidFill>
            </a:endParaRPr>
          </a:p>
          <a:p>
            <a:pPr lvl="1"/>
            <a:r>
              <a:rPr lang="en-US" sz="2800" dirty="0" smtClean="0">
                <a:solidFill>
                  <a:srgbClr val="00B0F0"/>
                </a:solidFill>
              </a:rPr>
              <a:t>See  CONTEXT.WB </a:t>
            </a:r>
            <a:r>
              <a:rPr lang="en-US" sz="2800" dirty="0" smtClean="0">
                <a:solidFill>
                  <a:srgbClr val="00B0F0"/>
                </a:solidFill>
              </a:rPr>
              <a:t>(not </a:t>
            </a:r>
            <a:r>
              <a:rPr lang="en-US" sz="2800" dirty="0" smtClean="0">
                <a:solidFill>
                  <a:srgbClr val="00B0F0"/>
                </a:solidFill>
              </a:rPr>
              <a:t>i</a:t>
            </a:r>
            <a:r>
              <a:rPr lang="en-US" sz="2800" dirty="0" smtClean="0">
                <a:solidFill>
                  <a:srgbClr val="00B0F0"/>
                </a:solidFill>
              </a:rPr>
              <a:t>ncluded).</a:t>
            </a:r>
            <a:endParaRPr lang="en-US" sz="2800" dirty="0" smtClean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PRINTER.SYS </a:t>
            </a:r>
            <a:r>
              <a:rPr lang="en-US" dirty="0" smtClean="0"/>
              <a:t>and </a:t>
            </a:r>
            <a:r>
              <a:rPr lang="en-US" dirty="0" smtClean="0"/>
              <a:t>PRINTER.CLS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We at CLS often refer to this as NWP.</a:t>
            </a:r>
          </a:p>
          <a:p>
            <a:pPr lvl="0"/>
            <a:r>
              <a:rPr lang="en-US" dirty="0" smtClean="0"/>
              <a:t>Single report </a:t>
            </a:r>
            <a:r>
              <a:rPr lang="en-US" dirty="0" smtClean="0"/>
              <a:t>template</a:t>
            </a:r>
            <a:endParaRPr lang="en-US" dirty="0" smtClean="0"/>
          </a:p>
          <a:p>
            <a:pPr lvl="1"/>
            <a:r>
              <a:rPr lang="en-US" dirty="0" smtClean="0"/>
              <a:t>Will print to any </a:t>
            </a:r>
            <a:r>
              <a:rPr lang="en-US" dirty="0" smtClean="0"/>
              <a:t>device</a:t>
            </a:r>
            <a:endParaRPr lang="en-US" dirty="0" smtClean="0"/>
          </a:p>
          <a:p>
            <a:pPr lvl="2"/>
            <a:r>
              <a:rPr lang="en-US" dirty="0" smtClean="0"/>
              <a:t>(Text, HTML, PCL, NWP)</a:t>
            </a:r>
          </a:p>
          <a:p>
            <a:r>
              <a:rPr lang="en-US" dirty="0" smtClean="0"/>
              <a:t>NWP.CHM </a:t>
            </a:r>
          </a:p>
          <a:p>
            <a:pPr lvl="1"/>
            <a:r>
              <a:rPr lang="en-US" dirty="0" smtClean="0"/>
              <a:t>Detailed </a:t>
            </a:r>
            <a:r>
              <a:rPr lang="en-US" dirty="0" smtClean="0"/>
              <a:t>documentation </a:t>
            </a:r>
            <a:r>
              <a:rPr lang="en-US" dirty="0" smtClean="0"/>
              <a:t>on how to use these </a:t>
            </a:r>
            <a:r>
              <a:rPr lang="en-US" dirty="0" smtClean="0"/>
              <a:t>codes</a:t>
            </a:r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[See </a:t>
            </a:r>
            <a:r>
              <a:rPr lang="en-US" b="1" dirty="0" smtClean="0">
                <a:solidFill>
                  <a:srgbClr val="00B0F0"/>
                </a:solidFill>
              </a:rPr>
              <a:t>Printing </a:t>
            </a:r>
            <a:r>
              <a:rPr lang="en-US" dirty="0" smtClean="0">
                <a:solidFill>
                  <a:srgbClr val="00B0F0"/>
                </a:solidFill>
              </a:rPr>
              <a:t>f</a:t>
            </a:r>
            <a:r>
              <a:rPr lang="en-US" dirty="0" smtClean="0">
                <a:solidFill>
                  <a:srgbClr val="00B0F0"/>
                </a:solidFill>
              </a:rPr>
              <a:t>older.]</a:t>
            </a:r>
            <a:endParaRPr lang="en-US" dirty="0" smtClean="0">
              <a:solidFill>
                <a:srgbClr val="00B0F0"/>
              </a:solidFill>
            </a:endParaRP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[See </a:t>
            </a:r>
            <a:r>
              <a:rPr lang="en-US" b="1" dirty="0" smtClean="0">
                <a:solidFill>
                  <a:srgbClr val="00B0F0"/>
                </a:solidFill>
              </a:rPr>
              <a:t>NWP.CHM</a:t>
            </a:r>
            <a:r>
              <a:rPr lang="en-US" dirty="0" smtClean="0">
                <a:solidFill>
                  <a:srgbClr val="00B0F0"/>
                </a:solidFill>
              </a:rPr>
              <a:t>.]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Integrating Tools for BR Dev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SourceSafe</a:t>
            </a:r>
            <a:endParaRPr lang="en-US" dirty="0" smtClean="0"/>
          </a:p>
          <a:p>
            <a:r>
              <a:rPr lang="en-US" dirty="0" smtClean="0"/>
              <a:t>Live vs. </a:t>
            </a:r>
            <a:r>
              <a:rPr lang="en-US" dirty="0" smtClean="0"/>
              <a:t>development </a:t>
            </a:r>
            <a:r>
              <a:rPr lang="en-US" dirty="0" smtClean="0"/>
              <a:t>s</a:t>
            </a:r>
            <a:r>
              <a:rPr lang="en-US" dirty="0" smtClean="0"/>
              <a:t>ystem</a:t>
            </a:r>
            <a:endParaRPr lang="en-US" dirty="0" smtClean="0"/>
          </a:p>
          <a:p>
            <a:r>
              <a:rPr lang="en-US" dirty="0" err="1" smtClean="0"/>
              <a:t>ExamDiff</a:t>
            </a:r>
            <a:r>
              <a:rPr lang="en-US" dirty="0" smtClean="0"/>
              <a:t> Pro</a:t>
            </a:r>
          </a:p>
          <a:p>
            <a:r>
              <a:rPr lang="en-US" dirty="0" err="1" smtClean="0"/>
              <a:t>MyEdit</a:t>
            </a:r>
            <a:endParaRPr lang="en-US" dirty="0" smtClean="0"/>
          </a:p>
          <a:p>
            <a:r>
              <a:rPr lang="en-US" dirty="0" smtClean="0"/>
              <a:t>Code </a:t>
            </a:r>
            <a:r>
              <a:rPr lang="en-US" dirty="0" smtClean="0"/>
              <a:t>templates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 smtClean="0"/>
              <a:t>driven </a:t>
            </a:r>
            <a:r>
              <a:rPr lang="en-US" dirty="0" smtClean="0"/>
              <a:t>p</a:t>
            </a:r>
            <a:r>
              <a:rPr lang="en-US" dirty="0" smtClean="0"/>
              <a:t>rogramming</a:t>
            </a:r>
            <a:endParaRPr lang="en-US" dirty="0" smtClean="0"/>
          </a:p>
          <a:p>
            <a:r>
              <a:rPr lang="en-US" dirty="0" smtClean="0"/>
              <a:t>PRINTER.SYS </a:t>
            </a:r>
            <a:r>
              <a:rPr lang="en-US" dirty="0" smtClean="0"/>
              <a:t>and </a:t>
            </a:r>
            <a:r>
              <a:rPr lang="en-US" dirty="0" smtClean="0"/>
              <a:t>PRINTER.CLS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</a:t>
            </a:r>
            <a:r>
              <a:rPr lang="en-US" dirty="0" smtClean="0"/>
              <a:t>Visual SourceSafe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Provides s</a:t>
            </a:r>
            <a:r>
              <a:rPr lang="en-US" sz="3200" dirty="0" smtClean="0"/>
              <a:t>ource </a:t>
            </a:r>
            <a:r>
              <a:rPr lang="en-US" sz="3200" dirty="0" smtClean="0"/>
              <a:t>c</a:t>
            </a:r>
            <a:r>
              <a:rPr lang="en-US" sz="3200" dirty="0" smtClean="0"/>
              <a:t>ontrol </a:t>
            </a:r>
            <a:r>
              <a:rPr lang="en-US" sz="3200" dirty="0" smtClean="0"/>
              <a:t>to </a:t>
            </a:r>
            <a:r>
              <a:rPr lang="en-US" sz="3200" dirty="0" smtClean="0"/>
              <a:t>project.</a:t>
            </a:r>
            <a:endParaRPr lang="en-US" sz="3200" dirty="0" smtClean="0"/>
          </a:p>
          <a:p>
            <a:pPr lvl="1"/>
            <a:r>
              <a:rPr lang="en-US" sz="2800" dirty="0" smtClean="0"/>
              <a:t>Multi programmer </a:t>
            </a:r>
            <a:r>
              <a:rPr lang="en-US" sz="2800" dirty="0" smtClean="0"/>
              <a:t>environment</a:t>
            </a:r>
            <a:endParaRPr lang="en-US" sz="2800" dirty="0" smtClean="0"/>
          </a:p>
          <a:p>
            <a:pPr lvl="2"/>
            <a:r>
              <a:rPr lang="en-US" dirty="0" smtClean="0"/>
              <a:t>Lock </a:t>
            </a:r>
            <a:r>
              <a:rPr lang="en-US" dirty="0" smtClean="0"/>
              <a:t>program </a:t>
            </a:r>
            <a:r>
              <a:rPr lang="en-US" dirty="0" smtClean="0"/>
              <a:t>during </a:t>
            </a:r>
            <a:r>
              <a:rPr lang="en-US" dirty="0" smtClean="0"/>
              <a:t>development</a:t>
            </a:r>
            <a:endParaRPr lang="en-US" dirty="0" smtClean="0"/>
          </a:p>
          <a:p>
            <a:pPr lvl="1"/>
            <a:r>
              <a:rPr lang="en-US" sz="3000" dirty="0" smtClean="0"/>
              <a:t>Release </a:t>
            </a:r>
            <a:r>
              <a:rPr lang="en-US" sz="3000" dirty="0" smtClean="0"/>
              <a:t>versions </a:t>
            </a:r>
            <a:r>
              <a:rPr lang="en-US" sz="3000" dirty="0" smtClean="0"/>
              <a:t>are assigned </a:t>
            </a:r>
          </a:p>
          <a:p>
            <a:pPr lvl="2"/>
            <a:r>
              <a:rPr lang="en-US" sz="2800" dirty="0" smtClean="0"/>
              <a:t>3-5 released </a:t>
            </a:r>
            <a:r>
              <a:rPr lang="en-US" sz="2800" dirty="0" smtClean="0"/>
              <a:t>per </a:t>
            </a:r>
            <a:r>
              <a:rPr lang="en-US" sz="2800" dirty="0" smtClean="0"/>
              <a:t>week.</a:t>
            </a:r>
          </a:p>
          <a:p>
            <a:pPr lvl="3"/>
            <a:r>
              <a:rPr lang="en-US" dirty="0" smtClean="0"/>
              <a:t>CM 7.1F.010 is an example </a:t>
            </a:r>
            <a:r>
              <a:rPr lang="en-US" dirty="0" smtClean="0"/>
              <a:t>release.</a:t>
            </a:r>
            <a:endParaRPr lang="en-US" dirty="0" smtClean="0"/>
          </a:p>
          <a:p>
            <a:pPr lvl="2"/>
            <a:r>
              <a:rPr lang="en-US" dirty="0" smtClean="0"/>
              <a:t>Each compile increments the last number.</a:t>
            </a:r>
          </a:p>
          <a:p>
            <a:pPr lvl="3"/>
            <a:r>
              <a:rPr lang="en-US" dirty="0" smtClean="0"/>
              <a:t>The </a:t>
            </a:r>
            <a:r>
              <a:rPr lang="en-US" dirty="0" smtClean="0"/>
              <a:t>letter </a:t>
            </a:r>
            <a:r>
              <a:rPr lang="en-US" dirty="0" smtClean="0"/>
              <a:t>is changed periodically, usually when something significant has happened.</a:t>
            </a:r>
          </a:p>
          <a:p>
            <a:pPr lvl="3"/>
            <a:r>
              <a:rPr lang="en-US" dirty="0" smtClean="0"/>
              <a:t>The </a:t>
            </a:r>
            <a:r>
              <a:rPr lang="en-US" dirty="0" smtClean="0"/>
              <a:t>m</a:t>
            </a:r>
            <a:r>
              <a:rPr lang="en-US" dirty="0" smtClean="0"/>
              <a:t>ain version </a:t>
            </a:r>
            <a:r>
              <a:rPr lang="en-US" dirty="0" smtClean="0"/>
              <a:t>number</a:t>
            </a:r>
            <a:r>
              <a:rPr lang="en-US" dirty="0" smtClean="0"/>
              <a:t> </a:t>
            </a:r>
            <a:r>
              <a:rPr lang="en-US" dirty="0" smtClean="0"/>
              <a:t>is changed </a:t>
            </a:r>
            <a:r>
              <a:rPr lang="en-US" dirty="0" smtClean="0"/>
              <a:t>annually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Microsoft </a:t>
            </a:r>
            <a:r>
              <a:rPr lang="en-US" dirty="0" smtClean="0"/>
              <a:t>Visual SourceSafe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25963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/>
              <a:t>Documenting </a:t>
            </a:r>
            <a:r>
              <a:rPr lang="en-US" sz="3200" dirty="0" smtClean="0"/>
              <a:t>program </a:t>
            </a:r>
            <a:r>
              <a:rPr lang="en-US" sz="3200" dirty="0" smtClean="0"/>
              <a:t>c</a:t>
            </a:r>
            <a:r>
              <a:rPr lang="en-US" sz="3200" dirty="0" smtClean="0"/>
              <a:t>hanges</a:t>
            </a:r>
            <a:endParaRPr lang="en-US" sz="3200" dirty="0" smtClean="0"/>
          </a:p>
          <a:p>
            <a:pPr lvl="1"/>
            <a:r>
              <a:rPr lang="en-US" sz="2800" dirty="0" smtClean="0"/>
              <a:t>Description of changes on </a:t>
            </a:r>
            <a:r>
              <a:rPr lang="en-US" sz="2800" dirty="0" smtClean="0"/>
              <a:t>check </a:t>
            </a:r>
            <a:r>
              <a:rPr lang="en-US" sz="2800" dirty="0" smtClean="0"/>
              <a:t>i</a:t>
            </a:r>
            <a:r>
              <a:rPr lang="en-US" sz="2800" dirty="0" smtClean="0"/>
              <a:t>n</a:t>
            </a:r>
            <a:endParaRPr lang="en-US" sz="2800" dirty="0" smtClean="0"/>
          </a:p>
          <a:p>
            <a:pPr lvl="1"/>
            <a:r>
              <a:rPr lang="en-US" sz="2800" dirty="0" smtClean="0"/>
              <a:t>Second project </a:t>
            </a:r>
            <a:r>
              <a:rPr lang="en-US" sz="2800" dirty="0" smtClean="0"/>
              <a:t>m</a:t>
            </a:r>
            <a:r>
              <a:rPr lang="en-US" sz="2800" dirty="0" smtClean="0"/>
              <a:t>aintained (source</a:t>
            </a:r>
            <a:r>
              <a:rPr lang="en-US" sz="2800" dirty="0" smtClean="0"/>
              <a:t>)</a:t>
            </a:r>
          </a:p>
          <a:p>
            <a:pPr lvl="2"/>
            <a:r>
              <a:rPr lang="en-US" dirty="0" smtClean="0"/>
              <a:t>Review all the changes on a </a:t>
            </a:r>
            <a:r>
              <a:rPr lang="en-US" dirty="0" smtClean="0"/>
              <a:t>monthly basis.</a:t>
            </a:r>
            <a:endParaRPr lang="en-US" dirty="0" smtClean="0"/>
          </a:p>
          <a:p>
            <a:pPr lvl="3"/>
            <a:r>
              <a:rPr lang="en-US" dirty="0" smtClean="0"/>
              <a:t>Catch </a:t>
            </a:r>
            <a:r>
              <a:rPr lang="en-US" dirty="0" smtClean="0"/>
              <a:t>mistakes.</a:t>
            </a:r>
            <a:endParaRPr lang="en-US" dirty="0" smtClean="0"/>
          </a:p>
          <a:p>
            <a:pPr lvl="3"/>
            <a:r>
              <a:rPr lang="en-US" dirty="0" smtClean="0"/>
              <a:t>Allows for additional documentation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sz="2800" dirty="0" smtClean="0"/>
              <a:t>Automatically </a:t>
            </a:r>
            <a:r>
              <a:rPr lang="en-US" sz="2800" dirty="0" smtClean="0"/>
              <a:t>generate </a:t>
            </a:r>
            <a:r>
              <a:rPr lang="en-US" sz="2800" dirty="0" smtClean="0"/>
              <a:t>r</a:t>
            </a:r>
            <a:r>
              <a:rPr lang="en-US" sz="2800" dirty="0" smtClean="0"/>
              <a:t>elease </a:t>
            </a:r>
            <a:r>
              <a:rPr lang="en-US" sz="2800" dirty="0" smtClean="0"/>
              <a:t>n</a:t>
            </a:r>
            <a:r>
              <a:rPr lang="en-US" sz="2800" dirty="0" smtClean="0"/>
              <a:t>otes</a:t>
            </a:r>
            <a:endParaRPr lang="en-US" sz="2800" dirty="0" smtClean="0"/>
          </a:p>
          <a:p>
            <a:pPr lvl="2"/>
            <a:r>
              <a:rPr lang="en-US" dirty="0" smtClean="0">
                <a:solidFill>
                  <a:srgbClr val="00B0F0"/>
                </a:solidFill>
              </a:rPr>
              <a:t>[See </a:t>
            </a:r>
            <a:r>
              <a:rPr lang="en-US" b="1" dirty="0" smtClean="0">
                <a:solidFill>
                  <a:srgbClr val="00B0F0"/>
                </a:solidFill>
              </a:rPr>
              <a:t>Collection-Master </a:t>
            </a:r>
            <a:r>
              <a:rPr lang="en-US" b="1" dirty="0" smtClean="0">
                <a:solidFill>
                  <a:srgbClr val="00B0F0"/>
                </a:solidFill>
              </a:rPr>
              <a:t>Release Notes </a:t>
            </a:r>
            <a:r>
              <a:rPr lang="en-US" dirty="0" smtClean="0">
                <a:solidFill>
                  <a:srgbClr val="00B0F0"/>
                </a:solidFill>
              </a:rPr>
              <a:t>f</a:t>
            </a:r>
            <a:r>
              <a:rPr lang="en-US" dirty="0" smtClean="0">
                <a:solidFill>
                  <a:srgbClr val="00B0F0"/>
                </a:solidFill>
              </a:rPr>
              <a:t>older.]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</a:t>
            </a:r>
            <a:r>
              <a:rPr lang="en-US" dirty="0" smtClean="0"/>
              <a:t>Visual SourceSafe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Disaster </a:t>
            </a:r>
            <a:r>
              <a:rPr lang="en-US" sz="3200" dirty="0" smtClean="0"/>
              <a:t>recovery</a:t>
            </a:r>
            <a:endParaRPr lang="en-US" sz="3200" dirty="0" smtClean="0"/>
          </a:p>
          <a:p>
            <a:pPr lvl="1"/>
            <a:r>
              <a:rPr lang="en-US" sz="2800" dirty="0" smtClean="0"/>
              <a:t>Complete </a:t>
            </a:r>
            <a:r>
              <a:rPr lang="en-US" sz="2800" dirty="0" smtClean="0"/>
              <a:t>copies </a:t>
            </a:r>
            <a:r>
              <a:rPr lang="en-US" sz="2800" dirty="0" smtClean="0"/>
              <a:t>of every </a:t>
            </a:r>
            <a:r>
              <a:rPr lang="en-US" sz="2800" dirty="0" smtClean="0"/>
              <a:t>version</a:t>
            </a:r>
            <a:endParaRPr lang="en-US" sz="2800" dirty="0" smtClean="0"/>
          </a:p>
          <a:p>
            <a:pPr lvl="2"/>
            <a:r>
              <a:rPr lang="en-US" dirty="0" smtClean="0"/>
              <a:t>Every </a:t>
            </a:r>
            <a:r>
              <a:rPr lang="en-US" dirty="0" smtClean="0"/>
              <a:t>program</a:t>
            </a:r>
            <a:endParaRPr lang="en-US" dirty="0" smtClean="0"/>
          </a:p>
          <a:p>
            <a:pPr lvl="2"/>
            <a:r>
              <a:rPr lang="en-US" dirty="0" smtClean="0"/>
              <a:t>Configuration </a:t>
            </a:r>
            <a:r>
              <a:rPr lang="en-US" dirty="0" smtClean="0"/>
              <a:t>template</a:t>
            </a:r>
            <a:endParaRPr lang="en-US" dirty="0" smtClean="0"/>
          </a:p>
          <a:p>
            <a:pPr lvl="2"/>
            <a:r>
              <a:rPr lang="en-US" dirty="0" smtClean="0"/>
              <a:t>Report </a:t>
            </a:r>
            <a:r>
              <a:rPr lang="en-US" dirty="0" smtClean="0"/>
              <a:t>template</a:t>
            </a:r>
            <a:endParaRPr lang="en-US" dirty="0" smtClean="0"/>
          </a:p>
          <a:p>
            <a:pPr lvl="1"/>
            <a:r>
              <a:rPr lang="en-US" sz="3000" dirty="0" smtClean="0"/>
              <a:t>Prior </a:t>
            </a:r>
            <a:r>
              <a:rPr lang="en-US" sz="3000" dirty="0" smtClean="0"/>
              <a:t>versions</a:t>
            </a:r>
            <a:endParaRPr lang="en-US" sz="3000" dirty="0" smtClean="0"/>
          </a:p>
          <a:p>
            <a:pPr lvl="2"/>
            <a:r>
              <a:rPr lang="en-US" sz="2800" dirty="0" smtClean="0"/>
              <a:t>Revert to old </a:t>
            </a:r>
            <a:r>
              <a:rPr lang="en-US" sz="2800" dirty="0" smtClean="0"/>
              <a:t>copy.</a:t>
            </a:r>
            <a:endParaRPr lang="en-US" sz="2800" dirty="0" smtClean="0"/>
          </a:p>
          <a:p>
            <a:pPr lvl="2"/>
            <a:r>
              <a:rPr lang="en-US" sz="2800" dirty="0" smtClean="0"/>
              <a:t>Compare to any </a:t>
            </a:r>
            <a:r>
              <a:rPr lang="en-US" sz="2800" dirty="0" smtClean="0"/>
              <a:t>prior instance.</a:t>
            </a:r>
            <a:endParaRPr lang="en-US" sz="2800" dirty="0" smtClean="0"/>
          </a:p>
          <a:p>
            <a:pPr lvl="2"/>
            <a:r>
              <a:rPr lang="en-US" sz="2800" dirty="0" smtClean="0"/>
              <a:t>Easily identify the </a:t>
            </a:r>
            <a:r>
              <a:rPr lang="en-US" sz="2800" dirty="0" smtClean="0"/>
              <a:t>“</a:t>
            </a:r>
            <a:r>
              <a:rPr lang="en-US" sz="2800" dirty="0" smtClean="0"/>
              <a:t>n</a:t>
            </a:r>
            <a:r>
              <a:rPr lang="en-US" sz="2800" dirty="0" smtClean="0"/>
              <a:t>ew </a:t>
            </a:r>
            <a:r>
              <a:rPr lang="en-US" sz="2800" dirty="0" smtClean="0"/>
              <a:t>c</a:t>
            </a:r>
            <a:r>
              <a:rPr lang="en-US" sz="2800" dirty="0" smtClean="0"/>
              <a:t>ode.”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</a:t>
            </a:r>
            <a:r>
              <a:rPr lang="en-US" dirty="0" smtClean="0"/>
              <a:t>Visual SourceSafe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Tight BR </a:t>
            </a:r>
            <a:r>
              <a:rPr lang="en-US" sz="3200" dirty="0" smtClean="0"/>
              <a:t>integration</a:t>
            </a:r>
            <a:endParaRPr lang="en-US" sz="2800" b="1" dirty="0" smtClean="0"/>
          </a:p>
          <a:p>
            <a:pPr lvl="1"/>
            <a:r>
              <a:rPr lang="en-US" dirty="0" smtClean="0"/>
              <a:t>PROC CO</a:t>
            </a:r>
          </a:p>
          <a:p>
            <a:pPr lvl="1"/>
            <a:r>
              <a:rPr lang="en-US" dirty="0" smtClean="0"/>
              <a:t>PROC CI</a:t>
            </a:r>
          </a:p>
          <a:p>
            <a:pPr lvl="1"/>
            <a:r>
              <a:rPr lang="en-US" dirty="0" smtClean="0"/>
              <a:t>PROC ST</a:t>
            </a:r>
          </a:p>
          <a:p>
            <a:pPr lvl="1"/>
            <a:r>
              <a:rPr lang="en-US" dirty="0" smtClean="0"/>
              <a:t>PROC </a:t>
            </a:r>
            <a:r>
              <a:rPr lang="en-US" dirty="0" err="1" smtClean="0"/>
              <a:t>UndoCo</a:t>
            </a:r>
            <a:endParaRPr lang="en-US" dirty="0" smtClean="0"/>
          </a:p>
          <a:p>
            <a:r>
              <a:rPr lang="en-US" sz="2800" dirty="0" smtClean="0">
                <a:solidFill>
                  <a:srgbClr val="00B0F0"/>
                </a:solidFill>
              </a:rPr>
              <a:t>[See </a:t>
            </a:r>
            <a:r>
              <a:rPr lang="en-US" sz="2800" b="1" dirty="0" smtClean="0">
                <a:solidFill>
                  <a:srgbClr val="00B0F0"/>
                </a:solidFill>
              </a:rPr>
              <a:t>SourceSafe </a:t>
            </a:r>
            <a:r>
              <a:rPr lang="en-US" sz="2800" dirty="0" smtClean="0">
                <a:solidFill>
                  <a:srgbClr val="00B0F0"/>
                </a:solidFill>
              </a:rPr>
              <a:t>f</a:t>
            </a:r>
            <a:r>
              <a:rPr lang="en-US" sz="2800" dirty="0" smtClean="0">
                <a:solidFill>
                  <a:srgbClr val="00B0F0"/>
                </a:solidFill>
              </a:rPr>
              <a:t>older.</a:t>
            </a:r>
            <a:r>
              <a:rPr lang="en-US" sz="2800" b="1" dirty="0" smtClean="0">
                <a:solidFill>
                  <a:srgbClr val="00B0F0"/>
                </a:solidFill>
              </a:rPr>
              <a:t>]</a:t>
            </a:r>
            <a:endParaRPr lang="en-US" sz="2800" b="1" dirty="0" smtClean="0">
              <a:solidFill>
                <a:srgbClr val="00B0F0"/>
              </a:solidFill>
            </a:endParaRP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 smtClean="0"/>
              <a:t>Process to release new code.</a:t>
            </a:r>
          </a:p>
          <a:p>
            <a:pPr lvl="1"/>
            <a:r>
              <a:rPr lang="en-US" sz="2800" dirty="0" smtClean="0"/>
              <a:t>Write the program in </a:t>
            </a:r>
            <a:r>
              <a:rPr lang="en-US" sz="2800" dirty="0" smtClean="0"/>
              <a:t>dev </a:t>
            </a:r>
            <a:r>
              <a:rPr lang="en-US" sz="2800" dirty="0" smtClean="0"/>
              <a:t>s</a:t>
            </a:r>
            <a:r>
              <a:rPr lang="en-US" sz="2800" dirty="0" smtClean="0"/>
              <a:t>ystem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 smtClean="0"/>
              <a:t>Thoroughly test the application.</a:t>
            </a:r>
          </a:p>
          <a:p>
            <a:pPr lvl="1"/>
            <a:r>
              <a:rPr lang="en-US" sz="2800" dirty="0" smtClean="0"/>
              <a:t>After passing, move to the production system.</a:t>
            </a:r>
          </a:p>
          <a:p>
            <a:pPr lvl="1"/>
            <a:r>
              <a:rPr lang="en-US" sz="2800" dirty="0" smtClean="0"/>
              <a:t>Again, test the application.</a:t>
            </a:r>
          </a:p>
          <a:p>
            <a:pPr lvl="1"/>
            <a:r>
              <a:rPr lang="en-US" sz="2800" dirty="0" smtClean="0"/>
              <a:t>Publish the changes to customers.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ExamDiff</a:t>
            </a:r>
            <a:r>
              <a:rPr lang="en-US" dirty="0" smtClean="0"/>
              <a:t> Pro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When you need to </a:t>
            </a:r>
            <a:r>
              <a:rPr lang="en-US" b="1" dirty="0" smtClean="0"/>
              <a:t>compare files or folders</a:t>
            </a:r>
            <a:r>
              <a:rPr lang="en-US" dirty="0" smtClean="0"/>
              <a:t>, no tool is more powerful and easy-to-use than </a:t>
            </a:r>
            <a:r>
              <a:rPr lang="en-US" dirty="0" err="1" smtClean="0"/>
              <a:t>ExamDiff</a:t>
            </a:r>
            <a:r>
              <a:rPr lang="en-US" dirty="0" smtClean="0"/>
              <a:t> Pro!</a:t>
            </a:r>
          </a:p>
          <a:p>
            <a:pPr lvl="0"/>
            <a:r>
              <a:rPr lang="en-US" dirty="0" smtClean="0"/>
              <a:t>Migrate </a:t>
            </a:r>
            <a:r>
              <a:rPr lang="en-US" dirty="0" smtClean="0"/>
              <a:t>source </a:t>
            </a:r>
            <a:r>
              <a:rPr lang="en-US" dirty="0" smtClean="0"/>
              <a:t>c</a:t>
            </a:r>
            <a:r>
              <a:rPr lang="en-US" dirty="0" smtClean="0"/>
              <a:t>ode </a:t>
            </a:r>
            <a:r>
              <a:rPr lang="en-US" dirty="0" smtClean="0"/>
              <a:t>from </a:t>
            </a:r>
            <a:r>
              <a:rPr lang="en-US" dirty="0" smtClean="0"/>
              <a:t>dev </a:t>
            </a:r>
            <a:r>
              <a:rPr lang="en-US" dirty="0" smtClean="0"/>
              <a:t>s</a:t>
            </a:r>
            <a:r>
              <a:rPr lang="en-US" dirty="0" smtClean="0"/>
              <a:t>ystem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Compare </a:t>
            </a:r>
            <a:r>
              <a:rPr lang="en-US" dirty="0" smtClean="0"/>
              <a:t>dev </a:t>
            </a:r>
            <a:r>
              <a:rPr lang="en-US" dirty="0" smtClean="0"/>
              <a:t>to </a:t>
            </a:r>
            <a:r>
              <a:rPr lang="en-US" dirty="0" smtClean="0"/>
              <a:t>live </a:t>
            </a:r>
            <a:r>
              <a:rPr lang="en-US" dirty="0" smtClean="0"/>
              <a:t>s</a:t>
            </a:r>
            <a:r>
              <a:rPr lang="en-US" dirty="0" smtClean="0"/>
              <a:t>ystem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Easily move sections of code.</a:t>
            </a:r>
          </a:p>
          <a:p>
            <a:pPr lvl="1"/>
            <a:r>
              <a:rPr lang="en-US" dirty="0" smtClean="0"/>
              <a:t>Manually enhance code.</a:t>
            </a:r>
          </a:p>
          <a:p>
            <a:pPr lvl="1"/>
            <a:r>
              <a:rPr lang="en-US" dirty="0" smtClean="0"/>
              <a:t>Reload </a:t>
            </a:r>
            <a:r>
              <a:rPr lang="en-US" dirty="0" smtClean="0"/>
              <a:t>source </a:t>
            </a:r>
            <a:r>
              <a:rPr lang="en-US" dirty="0" smtClean="0"/>
              <a:t>and</a:t>
            </a:r>
            <a:r>
              <a:rPr lang="en-US" dirty="0" smtClean="0"/>
              <a:t> </a:t>
            </a:r>
            <a:r>
              <a:rPr lang="en-US" dirty="0" smtClean="0"/>
              <a:t>s</a:t>
            </a:r>
            <a:r>
              <a:rPr lang="en-US" dirty="0" smtClean="0"/>
              <a:t>ave</a:t>
            </a:r>
            <a:r>
              <a:rPr lang="en-US" dirty="0" smtClean="0"/>
              <a:t>.</a:t>
            </a:r>
          </a:p>
          <a:p>
            <a:r>
              <a:rPr lang="en-US" sz="2400" dirty="0" smtClean="0">
                <a:hlinkClick r:id="rId3"/>
              </a:rPr>
              <a:t>http://www.prestosoft.com/edp_examdiffpro.asp</a:t>
            </a:r>
            <a:endParaRPr lang="en-US" sz="2400" dirty="0" smtClean="0"/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MyEdit</a:t>
            </a:r>
            <a:r>
              <a:rPr lang="en-US" sz="4800" dirty="0" smtClean="0"/>
              <a:t>  and Notepad++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525963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/>
              <a:t>They each have </a:t>
            </a:r>
            <a:r>
              <a:rPr lang="en-US" sz="3200" dirty="0" smtClean="0"/>
              <a:t>a lot </a:t>
            </a:r>
            <a:r>
              <a:rPr lang="en-US" sz="3200" dirty="0" smtClean="0"/>
              <a:t>to offer.  </a:t>
            </a:r>
          </a:p>
          <a:p>
            <a:pPr lvl="1"/>
            <a:r>
              <a:rPr lang="en-US" sz="2800" dirty="0" smtClean="0"/>
              <a:t>Easy to </a:t>
            </a:r>
            <a:r>
              <a:rPr lang="en-US" sz="2800" dirty="0" smtClean="0"/>
              <a:t>view </a:t>
            </a:r>
            <a:r>
              <a:rPr lang="en-US" sz="2800" dirty="0" smtClean="0"/>
              <a:t>c</a:t>
            </a:r>
            <a:r>
              <a:rPr lang="en-US" sz="2800" dirty="0" smtClean="0"/>
              <a:t>olor </a:t>
            </a:r>
            <a:r>
              <a:rPr lang="en-US" sz="2800" dirty="0" smtClean="0"/>
              <a:t>c</a:t>
            </a:r>
            <a:r>
              <a:rPr lang="en-US" sz="2800" dirty="0" smtClean="0"/>
              <a:t>oding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 smtClean="0"/>
              <a:t>Built in </a:t>
            </a:r>
            <a:r>
              <a:rPr lang="en-US" sz="2800" dirty="0" smtClean="0"/>
              <a:t>error </a:t>
            </a:r>
            <a:r>
              <a:rPr lang="en-US" sz="2800" dirty="0" smtClean="0"/>
              <a:t>c</a:t>
            </a:r>
            <a:r>
              <a:rPr lang="en-US" sz="2800" dirty="0" smtClean="0"/>
              <a:t>hecking </a:t>
            </a:r>
            <a:r>
              <a:rPr lang="en-US" sz="2800" dirty="0" smtClean="0"/>
              <a:t>provides </a:t>
            </a:r>
            <a:r>
              <a:rPr lang="en-US" sz="2800" dirty="0" smtClean="0"/>
              <a:t>hints</a:t>
            </a:r>
            <a:r>
              <a:rPr lang="en-US" sz="2800" dirty="0" smtClean="0"/>
              <a:t>, </a:t>
            </a:r>
            <a:r>
              <a:rPr lang="en-US" sz="2800" dirty="0" smtClean="0"/>
              <a:t>warnings </a:t>
            </a:r>
            <a:r>
              <a:rPr lang="en-US" sz="2800" dirty="0" smtClean="0"/>
              <a:t>and</a:t>
            </a:r>
            <a:r>
              <a:rPr lang="en-US" sz="2800" dirty="0" smtClean="0"/>
              <a:t> </a:t>
            </a:r>
            <a:r>
              <a:rPr lang="en-US" sz="2800" dirty="0" smtClean="0"/>
              <a:t>e</a:t>
            </a:r>
            <a:r>
              <a:rPr lang="en-US" sz="2800" dirty="0" smtClean="0"/>
              <a:t>rrors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 smtClean="0"/>
              <a:t>Easily </a:t>
            </a:r>
            <a:r>
              <a:rPr lang="en-US" sz="2800" dirty="0" smtClean="0"/>
              <a:t>cut </a:t>
            </a:r>
            <a:r>
              <a:rPr lang="en-US" sz="2800" dirty="0" smtClean="0"/>
              <a:t>and</a:t>
            </a:r>
            <a:r>
              <a:rPr lang="en-US" sz="2800" dirty="0" smtClean="0"/>
              <a:t> </a:t>
            </a:r>
            <a:r>
              <a:rPr lang="en-US" sz="2800" dirty="0" smtClean="0"/>
              <a:t>p</a:t>
            </a:r>
            <a:r>
              <a:rPr lang="en-US" sz="2800" dirty="0" smtClean="0"/>
              <a:t>aste </a:t>
            </a:r>
            <a:r>
              <a:rPr lang="en-US" sz="2800" dirty="0" smtClean="0"/>
              <a:t>from other </a:t>
            </a:r>
            <a:r>
              <a:rPr lang="en-US" sz="2800" dirty="0" smtClean="0"/>
              <a:t>programs.</a:t>
            </a:r>
            <a:endParaRPr lang="en-US" sz="2800" dirty="0" smtClean="0"/>
          </a:p>
          <a:p>
            <a:pPr lvl="1"/>
            <a:r>
              <a:rPr lang="en-US" sz="2800" dirty="0" smtClean="0"/>
              <a:t>Built in “</a:t>
            </a:r>
            <a:r>
              <a:rPr lang="en-US" sz="2800" dirty="0" err="1" smtClean="0"/>
              <a:t>Intelli-Sence</a:t>
            </a:r>
            <a:r>
              <a:rPr lang="en-US" sz="2800" dirty="0" smtClean="0"/>
              <a:t>”  provides auto completion and other automation.</a:t>
            </a:r>
          </a:p>
          <a:p>
            <a:pPr lvl="1"/>
            <a:r>
              <a:rPr lang="en-US" sz="2800" dirty="0" smtClean="0"/>
              <a:t>Powerful </a:t>
            </a:r>
            <a:r>
              <a:rPr lang="en-US" sz="2800" dirty="0" smtClean="0"/>
              <a:t>debugger </a:t>
            </a:r>
            <a:r>
              <a:rPr lang="en-US" sz="2800" dirty="0" smtClean="0"/>
              <a:t>allows easy “GO STEP” with a </a:t>
            </a:r>
            <a:r>
              <a:rPr lang="en-US" sz="2800" dirty="0" smtClean="0"/>
              <a:t>simple </a:t>
            </a:r>
            <a:r>
              <a:rPr lang="en-US" sz="2800" dirty="0" smtClean="0"/>
              <a:t>GUI interface.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73</TotalTime>
  <Words>640</Words>
  <Application>Microsoft Office PowerPoint</Application>
  <PresentationFormat>On-screen Show (4:3)</PresentationFormat>
  <Paragraphs>127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Technic</vt:lpstr>
      <vt:lpstr> Coding Practices Integrating Tools  for BR Dev</vt:lpstr>
      <vt:lpstr>Integrating Tools for BR Dev</vt:lpstr>
      <vt:lpstr>Microsoft Visual SourceSafe</vt:lpstr>
      <vt:lpstr>Microsoft Visual SourceSafe</vt:lpstr>
      <vt:lpstr>Microsoft Visual SourceSafe</vt:lpstr>
      <vt:lpstr>Microsoft Visual SourceSafe</vt:lpstr>
      <vt:lpstr>Development System</vt:lpstr>
      <vt:lpstr>ExamDiff Pro</vt:lpstr>
      <vt:lpstr>MyEdit  and Notepad++</vt:lpstr>
      <vt:lpstr>MyEdit  and Notepad++</vt:lpstr>
      <vt:lpstr>MyEdit</vt:lpstr>
      <vt:lpstr>Code Templates</vt:lpstr>
      <vt:lpstr>DATA Driven Programming </vt:lpstr>
      <vt:lpstr>PRINTER.SYS and PRINTER.CLS </vt:lpstr>
    </vt:vector>
  </TitlesOfParts>
  <Company>Commercial Legal Software,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Coding Practices Integrating Tools  for BR Dev</dc:title>
  <dc:creator>Luis I. Gomez</dc:creator>
  <cp:lastModifiedBy>George Porter</cp:lastModifiedBy>
  <cp:revision>10</cp:revision>
  <dcterms:created xsi:type="dcterms:W3CDTF">2009-03-05T12:26:40Z</dcterms:created>
  <dcterms:modified xsi:type="dcterms:W3CDTF">2009-03-05T13:45:53Z</dcterms:modified>
</cp:coreProperties>
</file>