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8" r:id="rId11"/>
    <p:sldId id="270" r:id="rId12"/>
    <p:sldId id="271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1E306-1E22-4CAC-BAC0-752AB4A88834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FAE65-A1D9-4B28-8865-2E58126365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FAE65-A1D9-4B28-8865-2E581263657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1719286-F6AF-43EA-A692-6C1D57901BDA}" type="datetimeFigureOut">
              <a:rPr lang="en-US" smtClean="0"/>
              <a:pPr/>
              <a:t>3/6/2009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CFFE7DB-C6E8-4178-A753-AF9FCC41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smtClean="0"/>
              <a:t>SQLISAM.EXE</a:t>
            </a:r>
            <a:br>
              <a:rPr smtClean="0"/>
            </a:br>
            <a:r>
              <a:rPr smtClean="0"/>
              <a:t>USING SQL DATA SOURCES in BR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2009 Spring Conference</a:t>
            </a:r>
          </a:p>
          <a:p>
            <a:r>
              <a:rPr lang="en-US" dirty="0" smtClean="0"/>
              <a:t>Luis I. Gomez</a:t>
            </a:r>
          </a:p>
          <a:p>
            <a:r>
              <a:rPr lang="en-US" dirty="0" smtClean="0"/>
              <a:t>SQLISAM.EXE provided by Mills Enterprise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SQLISAM.EXE – What is 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</a:t>
            </a:r>
            <a:r>
              <a:rPr lang="en-US" dirty="0" smtClean="0"/>
              <a:t>r</a:t>
            </a:r>
            <a:r>
              <a:rPr lang="en-US" dirty="0" smtClean="0"/>
              <a:t>eleased BRG </a:t>
            </a:r>
            <a:r>
              <a:rPr lang="en-US" dirty="0" smtClean="0"/>
              <a:t>f</a:t>
            </a:r>
            <a:r>
              <a:rPr lang="en-US" dirty="0" smtClean="0"/>
              <a:t>all </a:t>
            </a:r>
            <a:r>
              <a:rPr lang="en-US" dirty="0" smtClean="0"/>
              <a:t>2008</a:t>
            </a:r>
          </a:p>
          <a:p>
            <a:r>
              <a:rPr lang="en-US" dirty="0" smtClean="0"/>
              <a:t>Simple </a:t>
            </a:r>
            <a:r>
              <a:rPr lang="en-US" dirty="0" smtClean="0"/>
              <a:t>application</a:t>
            </a:r>
            <a:endParaRPr lang="en-US" dirty="0" smtClean="0"/>
          </a:p>
          <a:p>
            <a:pPr lvl="1"/>
            <a:r>
              <a:rPr lang="en-US" dirty="0" smtClean="0"/>
              <a:t>Performs SQL </a:t>
            </a:r>
            <a:r>
              <a:rPr lang="en-US" dirty="0" smtClean="0"/>
              <a:t>query </a:t>
            </a:r>
            <a:r>
              <a:rPr lang="en-US" dirty="0" smtClean="0"/>
              <a:t>against </a:t>
            </a:r>
          </a:p>
          <a:p>
            <a:pPr lvl="2"/>
            <a:r>
              <a:rPr lang="en-US" dirty="0" smtClean="0"/>
              <a:t>Any ODBC </a:t>
            </a:r>
            <a:r>
              <a:rPr lang="en-US" dirty="0" smtClean="0"/>
              <a:t>source</a:t>
            </a:r>
            <a:endParaRPr lang="en-US" dirty="0" smtClean="0"/>
          </a:p>
          <a:p>
            <a:pPr lvl="2"/>
            <a:r>
              <a:rPr lang="en-US" dirty="0" smtClean="0"/>
              <a:t>MS Access databases</a:t>
            </a:r>
            <a:endParaRPr lang="en-US" dirty="0" smtClean="0"/>
          </a:p>
          <a:p>
            <a:pPr lvl="2"/>
            <a:r>
              <a:rPr lang="en-US" dirty="0" smtClean="0"/>
              <a:t>Excel </a:t>
            </a:r>
            <a:r>
              <a:rPr lang="en-US" dirty="0" smtClean="0"/>
              <a:t>t</a:t>
            </a:r>
            <a:r>
              <a:rPr lang="en-US" dirty="0" smtClean="0"/>
              <a:t>ables</a:t>
            </a:r>
            <a:endParaRPr lang="en-US" dirty="0" smtClean="0"/>
          </a:p>
          <a:p>
            <a:pPr lvl="1"/>
            <a:r>
              <a:rPr lang="en-US" dirty="0" smtClean="0"/>
              <a:t>Creates a </a:t>
            </a:r>
            <a:r>
              <a:rPr lang="en-US" dirty="0" smtClean="0"/>
              <a:t>text </a:t>
            </a:r>
            <a:r>
              <a:rPr lang="en-US" dirty="0" smtClean="0"/>
              <a:t>f</a:t>
            </a:r>
            <a:r>
              <a:rPr lang="en-US" dirty="0" smtClean="0"/>
              <a:t>ile </a:t>
            </a:r>
            <a:r>
              <a:rPr lang="en-US" dirty="0" smtClean="0"/>
              <a:t>d</a:t>
            </a:r>
            <a:r>
              <a:rPr lang="en-US" dirty="0" smtClean="0"/>
              <a:t>escribing </a:t>
            </a:r>
            <a:r>
              <a:rPr lang="en-US" dirty="0" smtClean="0"/>
              <a:t>the </a:t>
            </a:r>
            <a:r>
              <a:rPr lang="en-US" dirty="0" smtClean="0"/>
              <a:t>results</a:t>
            </a:r>
            <a:endParaRPr lang="en-US" dirty="0" smtClean="0"/>
          </a:p>
          <a:p>
            <a:pPr lvl="1"/>
            <a:r>
              <a:rPr lang="en-US" dirty="0" smtClean="0"/>
              <a:t>Creates a BR “Internal Data File” with </a:t>
            </a:r>
            <a:r>
              <a:rPr lang="en-US" dirty="0" smtClean="0"/>
              <a:t>r</a:t>
            </a:r>
            <a:r>
              <a:rPr lang="en-US" dirty="0" smtClean="0"/>
              <a:t>esults</a:t>
            </a:r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[See </a:t>
            </a:r>
            <a:r>
              <a:rPr lang="en-US" b="1" dirty="0" smtClean="0">
                <a:solidFill>
                  <a:srgbClr val="00B0F0"/>
                </a:solidFill>
              </a:rPr>
              <a:t>SQLISAM\Demo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folder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CONTEXT.wb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FNOPEN_SQL</a:t>
            </a:r>
          </a:p>
          <a:p>
            <a:pPr lvl="2"/>
            <a:r>
              <a:rPr lang="en-US" dirty="0" smtClean="0"/>
              <a:t>Library to </a:t>
            </a:r>
            <a:r>
              <a:rPr lang="en-US" dirty="0" smtClean="0"/>
              <a:t>i</a:t>
            </a:r>
            <a:r>
              <a:rPr lang="en-US" dirty="0" smtClean="0"/>
              <a:t>nterface </a:t>
            </a:r>
            <a:r>
              <a:rPr lang="en-US" dirty="0" smtClean="0"/>
              <a:t>with SQLISAM.exe</a:t>
            </a:r>
          </a:p>
          <a:p>
            <a:pPr lvl="1"/>
            <a:r>
              <a:rPr lang="en-US" dirty="0" smtClean="0"/>
              <a:t>FNGETHANDLE</a:t>
            </a:r>
          </a:p>
          <a:p>
            <a:pPr lvl="2"/>
            <a:r>
              <a:rPr lang="en-US" dirty="0" smtClean="0"/>
              <a:t>Library to </a:t>
            </a:r>
            <a:r>
              <a:rPr lang="en-US" dirty="0" smtClean="0"/>
              <a:t>assign next </a:t>
            </a:r>
            <a:r>
              <a:rPr lang="en-US" dirty="0" smtClean="0"/>
              <a:t>a</a:t>
            </a:r>
            <a:r>
              <a:rPr lang="en-US" dirty="0" smtClean="0"/>
              <a:t>vailable </a:t>
            </a:r>
            <a:r>
              <a:rPr lang="en-US" dirty="0" smtClean="0"/>
              <a:t>l</a:t>
            </a:r>
            <a:r>
              <a:rPr lang="en-US" dirty="0" smtClean="0"/>
              <a:t>ine </a:t>
            </a:r>
            <a:r>
              <a:rPr lang="en-US" dirty="0" smtClean="0"/>
              <a:t>n</a:t>
            </a:r>
            <a:r>
              <a:rPr lang="en-US" dirty="0" smtClean="0"/>
              <a:t>umber</a:t>
            </a:r>
            <a:endParaRPr lang="en-US" dirty="0" smtClean="0"/>
          </a:p>
          <a:p>
            <a:pPr lvl="1"/>
            <a:r>
              <a:rPr lang="en-US" dirty="0" smtClean="0"/>
              <a:t>FNGET_VAR$</a:t>
            </a:r>
          </a:p>
          <a:p>
            <a:pPr lvl="2"/>
            <a:r>
              <a:rPr lang="en-US" dirty="0" smtClean="0"/>
              <a:t>Library to </a:t>
            </a:r>
            <a:r>
              <a:rPr lang="en-US" dirty="0" smtClean="0"/>
              <a:t>assign </a:t>
            </a:r>
            <a:r>
              <a:rPr lang="en-US" dirty="0" smtClean="0"/>
              <a:t>l</a:t>
            </a:r>
            <a:r>
              <a:rPr lang="en-US" dirty="0" smtClean="0"/>
              <a:t>ocal </a:t>
            </a:r>
            <a:r>
              <a:rPr lang="en-US" dirty="0" smtClean="0"/>
              <a:t>BR </a:t>
            </a:r>
            <a:r>
              <a:rPr lang="en-US" dirty="0" smtClean="0"/>
              <a:t>variables </a:t>
            </a:r>
            <a:r>
              <a:rPr lang="en-US" dirty="0" smtClean="0"/>
              <a:t>from SQL field </a:t>
            </a:r>
            <a:r>
              <a:rPr lang="en-US" dirty="0" smtClean="0"/>
              <a:t>names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Context.wb</a:t>
            </a:r>
            <a:r>
              <a:rPr lang="en-US" dirty="0" smtClean="0"/>
              <a:t> – FNOPEN_SQL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74676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371600"/>
          <a:ext cx="8686800" cy="4853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908"/>
                <a:gridCol w="6413892"/>
              </a:tblGrid>
              <a:tr h="3211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Parameter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Description</a:t>
                      </a:r>
                      <a:endParaRPr lang="en-US" sz="1600" dirty="0"/>
                    </a:p>
                  </a:txBody>
                  <a:tcPr/>
                </a:tc>
              </a:tr>
              <a:tr h="36682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SQL_HANDLE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File </a:t>
                      </a:r>
                      <a:r>
                        <a:rPr lang="en-US" sz="1600" dirty="0" smtClean="0"/>
                        <a:t>handle </a:t>
                      </a:r>
                      <a:r>
                        <a:rPr lang="en-US" sz="1600" dirty="0" smtClean="0"/>
                        <a:t>to use for the query 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 </a:t>
                      </a:r>
                      <a:r>
                        <a:rPr lang="en-US" sz="1600" dirty="0" smtClean="0"/>
                        <a:t>query </a:t>
                      </a:r>
                      <a:r>
                        <a:rPr lang="en-US" sz="1600" dirty="0" smtClean="0"/>
                        <a:t>to execute against </a:t>
                      </a:r>
                      <a:r>
                        <a:rPr lang="en-US" sz="1600" dirty="0" smtClean="0"/>
                        <a:t>data source</a:t>
                      </a:r>
                      <a:endParaRPr lang="en-US" sz="16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SQL_FORMC$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Form </a:t>
                      </a:r>
                      <a:r>
                        <a:rPr lang="en-US" sz="1600" dirty="0" smtClean="0"/>
                        <a:t>statement </a:t>
                      </a:r>
                      <a:r>
                        <a:rPr lang="en-US" sz="1600" dirty="0" smtClean="0"/>
                        <a:t>to </a:t>
                      </a:r>
                      <a:r>
                        <a:rPr lang="en-US" sz="1600" dirty="0" smtClean="0"/>
                        <a:t>read character data</a:t>
                      </a:r>
                      <a:endParaRPr lang="en-US" sz="1600" dirty="0" smtClean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SQL_FORMN$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Form </a:t>
                      </a:r>
                      <a:r>
                        <a:rPr lang="en-US" sz="1600" dirty="0" smtClean="0"/>
                        <a:t>statement </a:t>
                      </a:r>
                      <a:r>
                        <a:rPr lang="en-US" sz="1600" dirty="0" smtClean="0"/>
                        <a:t>to </a:t>
                      </a:r>
                      <a:r>
                        <a:rPr lang="en-US" sz="1600" dirty="0" smtClean="0"/>
                        <a:t>read numeric data </a:t>
                      </a:r>
                      <a:endParaRPr lang="en-US" sz="1600" dirty="0" smtClean="0"/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SQL_FORMALL$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Form </a:t>
                      </a:r>
                      <a:r>
                        <a:rPr lang="en-US" sz="1600" dirty="0" smtClean="0"/>
                        <a:t>statement </a:t>
                      </a:r>
                      <a:r>
                        <a:rPr lang="en-US" sz="1600" dirty="0" smtClean="0"/>
                        <a:t>to </a:t>
                      </a:r>
                      <a:r>
                        <a:rPr lang="en-US" sz="1600" dirty="0" smtClean="0"/>
                        <a:t>read both character </a:t>
                      </a:r>
                      <a:r>
                        <a:rPr lang="en-US" sz="1600" dirty="0" smtClean="0"/>
                        <a:t>and </a:t>
                      </a:r>
                      <a:r>
                        <a:rPr lang="en-US" sz="1600" dirty="0" smtClean="0"/>
                        <a:t>numeric data</a:t>
                      </a:r>
                      <a:endParaRPr lang="en-US" sz="1600" dirty="0" smtClean="0"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MAT SQL_FIELDSC$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Array containing the </a:t>
                      </a:r>
                      <a:r>
                        <a:rPr lang="en-US" sz="1600" dirty="0" smtClean="0"/>
                        <a:t>character </a:t>
                      </a:r>
                      <a:r>
                        <a:rPr lang="en-US" sz="1600" dirty="0" smtClean="0"/>
                        <a:t>field names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MAT SQL_FIELDSN$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Array containing the </a:t>
                      </a:r>
                      <a:r>
                        <a:rPr lang="en-US" sz="1600" dirty="0" smtClean="0"/>
                        <a:t>numeric </a:t>
                      </a:r>
                      <a:r>
                        <a:rPr lang="en-US" sz="1600" dirty="0" smtClean="0"/>
                        <a:t>field names</a:t>
                      </a: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MAT SQL_DATA$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Array </a:t>
                      </a:r>
                      <a:r>
                        <a:rPr lang="en-US" sz="1600" dirty="0" smtClean="0"/>
                        <a:t>that </a:t>
                      </a:r>
                      <a:r>
                        <a:rPr lang="en-US" sz="1600" dirty="0" smtClean="0"/>
                        <a:t>will be used to </a:t>
                      </a:r>
                      <a:r>
                        <a:rPr lang="en-US" sz="1600" dirty="0" smtClean="0"/>
                        <a:t>read character </a:t>
                      </a:r>
                      <a:r>
                        <a:rPr lang="en-US" sz="1600" dirty="0" smtClean="0"/>
                        <a:t>fields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MAT SQL_DATA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Array </a:t>
                      </a:r>
                      <a:r>
                        <a:rPr lang="en-US" sz="1600" dirty="0" smtClean="0"/>
                        <a:t>that </a:t>
                      </a:r>
                      <a:r>
                        <a:rPr lang="en-US" sz="1600" dirty="0" smtClean="0"/>
                        <a:t>will be used to </a:t>
                      </a:r>
                      <a:r>
                        <a:rPr lang="en-US" sz="1600" dirty="0" smtClean="0"/>
                        <a:t>read numeric </a:t>
                      </a:r>
                      <a:r>
                        <a:rPr lang="en-US" sz="1600" dirty="0" smtClean="0"/>
                        <a:t>fields 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OPTIONAL FIELDS</a:t>
                      </a: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PROMPT_USER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Set to 1 to prompt the user for </a:t>
                      </a:r>
                      <a:r>
                        <a:rPr lang="en-US" sz="1600" dirty="0" smtClean="0"/>
                        <a:t>name and password</a:t>
                      </a:r>
                      <a:endParaRPr lang="en-US" sz="1600" dirty="0" smtClean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USER_NAME$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Login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smtClean="0"/>
                        <a:t>user name</a:t>
                      </a:r>
                      <a:endParaRPr lang="en-US" sz="1600" dirty="0" smtClean="0"/>
                    </a:p>
                  </a:txBody>
                  <a:tcPr/>
                </a:tc>
              </a:tr>
              <a:tr h="386895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PASSWORD$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Login </a:t>
                      </a:r>
                      <a:r>
                        <a:rPr lang="en-US" sz="1600" dirty="0" smtClean="0"/>
                        <a:t>password</a:t>
                      </a:r>
                      <a:endParaRPr 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Solution </a:t>
            </a:r>
            <a:r>
              <a:rPr lang="en-US" dirty="0" smtClean="0"/>
              <a:t>Using </a:t>
            </a:r>
            <a:r>
              <a:rPr lang="en-US" dirty="0" smtClean="0"/>
              <a:t>BR </a:t>
            </a:r>
            <a:r>
              <a:rPr lang="en-US" dirty="0" smtClean="0"/>
              <a:t>and </a:t>
            </a:r>
            <a:r>
              <a:rPr lang="en-US" dirty="0" smtClean="0"/>
              <a:t>SQLISAM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467600" cy="4525963"/>
          </a:xfrm>
        </p:spPr>
        <p:txBody>
          <a:bodyPr/>
          <a:lstStyle/>
          <a:p>
            <a:r>
              <a:rPr lang="en-US" dirty="0" smtClean="0"/>
              <a:t>DEMO.WB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" y="1600200"/>
          <a:ext cx="891540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6476"/>
                <a:gridCol w="6568924"/>
              </a:tblGrid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Line </a:t>
                      </a:r>
                      <a:r>
                        <a:rPr lang="en-US" dirty="0" smtClean="0"/>
                        <a:t>Numbers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1-3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 </a:t>
                      </a:r>
                      <a:r>
                        <a:rPr lang="en-US" dirty="0" smtClean="0"/>
                        <a:t>the application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10-99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Initialize </a:t>
                      </a:r>
                      <a:r>
                        <a:rPr lang="en-US" dirty="0" smtClean="0"/>
                        <a:t>library commands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200-299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 </a:t>
                      </a:r>
                      <a:r>
                        <a:rPr lang="en-US" dirty="0" smtClean="0"/>
                        <a:t>screen and set up constants </a:t>
                      </a:r>
                      <a:r>
                        <a:rPr lang="en-US" dirty="0" smtClean="0"/>
                        <a:t>for application.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500-599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Perform SQL </a:t>
                      </a:r>
                      <a:r>
                        <a:rPr lang="en-US" dirty="0" smtClean="0"/>
                        <a:t>query </a:t>
                      </a:r>
                      <a:r>
                        <a:rPr lang="en-US" dirty="0" smtClean="0"/>
                        <a:t>to</a:t>
                      </a:r>
                      <a:r>
                        <a:rPr lang="en-US" baseline="0" dirty="0" smtClean="0"/>
                        <a:t> retrieve </a:t>
                      </a:r>
                      <a:r>
                        <a:rPr lang="en-US" baseline="0" dirty="0" smtClean="0"/>
                        <a:t>customer list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600-699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Loop through </a:t>
                      </a:r>
                      <a:r>
                        <a:rPr lang="en-US" dirty="0" smtClean="0"/>
                        <a:t>customer </a:t>
                      </a:r>
                      <a:r>
                        <a:rPr lang="en-US" dirty="0" smtClean="0"/>
                        <a:t>query populating </a:t>
                      </a:r>
                      <a:r>
                        <a:rPr lang="en-US" dirty="0" smtClean="0"/>
                        <a:t>arrays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1000-1099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GET_CUSTOMER_ID - Setup Screen – Start of Loop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1100-1199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Prompt use to select the desired </a:t>
                      </a:r>
                      <a:r>
                        <a:rPr lang="en-US" dirty="0" smtClean="0"/>
                        <a:t>customer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1200-1299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Print the selected customer demographics.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2000-2099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Perform</a:t>
                      </a:r>
                      <a:r>
                        <a:rPr lang="en-US" baseline="0" dirty="0" smtClean="0"/>
                        <a:t> SQL </a:t>
                      </a:r>
                      <a:r>
                        <a:rPr lang="en-US" baseline="0" dirty="0" smtClean="0"/>
                        <a:t>query </a:t>
                      </a:r>
                      <a:r>
                        <a:rPr lang="en-US" baseline="0" dirty="0" smtClean="0"/>
                        <a:t>to retrieve Invoices for customer.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2100-2299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Loop through </a:t>
                      </a:r>
                      <a:r>
                        <a:rPr lang="en-US" dirty="0" smtClean="0"/>
                        <a:t>invoices query </a:t>
                      </a:r>
                      <a:r>
                        <a:rPr lang="en-US" dirty="0" smtClean="0"/>
                        <a:t>to retrieve </a:t>
                      </a:r>
                      <a:r>
                        <a:rPr lang="en-US" dirty="0" smtClean="0"/>
                        <a:t>matching</a:t>
                      </a:r>
                      <a:r>
                        <a:rPr lang="en-US" baseline="0" dirty="0" smtClean="0"/>
                        <a:t> invoices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3000-3099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Display </a:t>
                      </a:r>
                      <a:r>
                        <a:rPr lang="en-US" dirty="0" smtClean="0"/>
                        <a:t>results </a:t>
                      </a:r>
                      <a:r>
                        <a:rPr lang="en-US" dirty="0" smtClean="0"/>
                        <a:t>in Grid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4000-4099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Loop to GET_CUSTOMER_ID</a:t>
                      </a:r>
                      <a:endParaRPr lang="en-US" dirty="0"/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US" dirty="0" smtClean="0"/>
                        <a:t>90000-99999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DIM </a:t>
                      </a:r>
                      <a:r>
                        <a:rPr lang="en-US" dirty="0" smtClean="0"/>
                        <a:t>necessary variables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Using SQL Data Sources in BR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ODBC </a:t>
            </a:r>
            <a:r>
              <a:rPr lang="en-US" dirty="0" smtClean="0"/>
              <a:t>and </a:t>
            </a:r>
            <a:r>
              <a:rPr lang="en-US" dirty="0" smtClean="0"/>
              <a:t>DSN </a:t>
            </a:r>
            <a:r>
              <a:rPr lang="en-US" dirty="0" smtClean="0"/>
              <a:t>data </a:t>
            </a:r>
            <a:r>
              <a:rPr lang="en-US" dirty="0" smtClean="0"/>
              <a:t>s</a:t>
            </a:r>
            <a:r>
              <a:rPr lang="en-US" dirty="0" smtClean="0"/>
              <a:t>ources</a:t>
            </a:r>
            <a:endParaRPr lang="en-US" dirty="0" smtClean="0"/>
          </a:p>
          <a:p>
            <a:r>
              <a:rPr lang="en-US" dirty="0" smtClean="0"/>
              <a:t>SQL  - What is it?</a:t>
            </a:r>
          </a:p>
          <a:p>
            <a:r>
              <a:rPr lang="en-US" dirty="0" smtClean="0"/>
              <a:t>Northwind.mdb</a:t>
            </a:r>
          </a:p>
          <a:p>
            <a:r>
              <a:rPr lang="en-US" dirty="0" smtClean="0"/>
              <a:t>Practical </a:t>
            </a:r>
            <a:r>
              <a:rPr lang="en-US" dirty="0" smtClean="0"/>
              <a:t>application </a:t>
            </a:r>
            <a:r>
              <a:rPr lang="en-US" dirty="0" smtClean="0"/>
              <a:t>“Custom Request”</a:t>
            </a:r>
          </a:p>
          <a:p>
            <a:r>
              <a:rPr lang="en-US" dirty="0" smtClean="0"/>
              <a:t>SQLISAM.exe – What is it?</a:t>
            </a:r>
          </a:p>
          <a:p>
            <a:r>
              <a:rPr lang="en-US" dirty="0" err="1" smtClean="0"/>
              <a:t>CONTEXT.wb</a:t>
            </a:r>
            <a:r>
              <a:rPr lang="en-US" dirty="0" smtClean="0"/>
              <a:t> – What is it?</a:t>
            </a:r>
          </a:p>
          <a:p>
            <a:r>
              <a:rPr lang="en-US" dirty="0" smtClean="0"/>
              <a:t>Solution using BR </a:t>
            </a:r>
            <a:r>
              <a:rPr lang="en-US" dirty="0" smtClean="0"/>
              <a:t>and </a:t>
            </a:r>
            <a:r>
              <a:rPr lang="en-US" dirty="0" smtClean="0"/>
              <a:t>SQLISAM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ODBC </a:t>
            </a:r>
            <a:r>
              <a:rPr lang="en-US" dirty="0" smtClean="0"/>
              <a:t>and </a:t>
            </a:r>
            <a:r>
              <a:rPr lang="en-US" dirty="0" smtClean="0"/>
              <a:t>DSN Data Sources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20624" lvl="1" indent="-384048">
              <a:buSzPct val="80000"/>
              <a:buFont typeface="Wingdings 2"/>
              <a:buChar char=""/>
            </a:pPr>
            <a:r>
              <a:rPr lang="en-US" dirty="0" smtClean="0"/>
              <a:t>What is it?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(</a:t>
            </a:r>
            <a:r>
              <a:rPr lang="en-US" b="1" dirty="0" smtClean="0"/>
              <a:t>O</a:t>
            </a:r>
            <a:r>
              <a:rPr lang="en-US" dirty="0" smtClean="0"/>
              <a:t>)pen (</a:t>
            </a:r>
            <a:r>
              <a:rPr lang="en-US" b="1" dirty="0" smtClean="0"/>
              <a:t>D</a:t>
            </a:r>
            <a:r>
              <a:rPr lang="en-US" dirty="0" smtClean="0"/>
              <a:t>)</a:t>
            </a:r>
            <a:r>
              <a:rPr lang="en-US" dirty="0" err="1" smtClean="0"/>
              <a:t>ata</a:t>
            </a:r>
            <a:r>
              <a:rPr lang="en-US" dirty="0" smtClean="0"/>
              <a:t>(</a:t>
            </a:r>
            <a:r>
              <a:rPr lang="en-US" b="1" dirty="0" smtClean="0"/>
              <a:t>B</a:t>
            </a:r>
            <a:r>
              <a:rPr lang="en-US" dirty="0" smtClean="0"/>
              <a:t>)</a:t>
            </a:r>
            <a:r>
              <a:rPr lang="en-US" dirty="0" err="1" smtClean="0"/>
              <a:t>ase</a:t>
            </a:r>
            <a:r>
              <a:rPr lang="en-US" dirty="0" smtClean="0"/>
              <a:t> (</a:t>
            </a:r>
            <a:r>
              <a:rPr lang="en-US" b="1" dirty="0" smtClean="0"/>
              <a:t>C</a:t>
            </a:r>
            <a:r>
              <a:rPr lang="en-US" dirty="0" smtClean="0"/>
              <a:t>)</a:t>
            </a:r>
            <a:r>
              <a:rPr lang="en-US" dirty="0" err="1" smtClean="0"/>
              <a:t>onnectivity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Interface provided by </a:t>
            </a:r>
            <a:r>
              <a:rPr lang="en-US" dirty="0" smtClean="0"/>
              <a:t>MS Windows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Provides </a:t>
            </a:r>
            <a:r>
              <a:rPr lang="en-US" dirty="0" smtClean="0"/>
              <a:t>connectivity </a:t>
            </a:r>
            <a:r>
              <a:rPr lang="en-US" dirty="0" smtClean="0"/>
              <a:t>to </a:t>
            </a:r>
            <a:r>
              <a:rPr lang="en-US" dirty="0" smtClean="0"/>
              <a:t>many </a:t>
            </a:r>
            <a:r>
              <a:rPr lang="en-US" dirty="0" smtClean="0"/>
              <a:t>d</a:t>
            </a:r>
            <a:r>
              <a:rPr lang="en-US" dirty="0" smtClean="0"/>
              <a:t>atabase </a:t>
            </a:r>
            <a:r>
              <a:rPr lang="en-US" dirty="0" smtClean="0"/>
              <a:t>e</a:t>
            </a:r>
            <a:r>
              <a:rPr lang="en-US" dirty="0" smtClean="0"/>
              <a:t>ngines</a:t>
            </a:r>
            <a:endParaRPr lang="en-US" dirty="0" smtClean="0"/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smtClean="0"/>
              <a:t>MS Access</a:t>
            </a:r>
            <a:endParaRPr lang="en-US" dirty="0" smtClean="0"/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smtClean="0"/>
              <a:t>SQL Server , Oracle</a:t>
            </a:r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err="1" smtClean="0"/>
              <a:t>MySql</a:t>
            </a:r>
            <a:r>
              <a:rPr lang="en-US" dirty="0" smtClean="0"/>
              <a:t>, Firebird and </a:t>
            </a:r>
            <a:r>
              <a:rPr lang="en-US" dirty="0" smtClean="0"/>
              <a:t>m</a:t>
            </a:r>
            <a:r>
              <a:rPr lang="en-US" dirty="0" smtClean="0"/>
              <a:t>any </a:t>
            </a:r>
            <a:r>
              <a:rPr lang="en-US" dirty="0" smtClean="0"/>
              <a:t>others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(D)</a:t>
            </a:r>
            <a:r>
              <a:rPr lang="en-US" dirty="0" err="1" smtClean="0"/>
              <a:t>atabase</a:t>
            </a:r>
            <a:r>
              <a:rPr lang="en-US" dirty="0" smtClean="0"/>
              <a:t> (S)</a:t>
            </a:r>
            <a:r>
              <a:rPr lang="en-US" dirty="0" err="1" smtClean="0"/>
              <a:t>ource</a:t>
            </a:r>
            <a:r>
              <a:rPr lang="en-US" dirty="0" smtClean="0"/>
              <a:t> (</a:t>
            </a:r>
            <a:r>
              <a:rPr lang="en-US" dirty="0" smtClean="0"/>
              <a:t>N)</a:t>
            </a:r>
            <a:r>
              <a:rPr lang="en-US" dirty="0" err="1" smtClean="0"/>
              <a:t>ame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The actual configuration mechanism in </a:t>
            </a:r>
            <a:r>
              <a:rPr lang="en-US" dirty="0" smtClean="0"/>
              <a:t>MS Windows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User DSN</a:t>
            </a: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System DSN</a:t>
            </a:r>
          </a:p>
          <a:p>
            <a:pPr marL="704088" lvl="2" indent="-384048">
              <a:buSzPct val="80000"/>
              <a:buFont typeface="Wingdings 2"/>
              <a:buChar char=""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 - What is 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04088" lvl="2" indent="-384048">
              <a:buSzPct val="80000"/>
              <a:buFont typeface="Wingdings 2"/>
              <a:buChar char=""/>
            </a:pPr>
            <a:r>
              <a:rPr lang="en-US" i="1" dirty="0" smtClean="0"/>
              <a:t>Structured Query Language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Set of </a:t>
            </a:r>
            <a:r>
              <a:rPr lang="en-US" dirty="0" smtClean="0"/>
              <a:t>commands </a:t>
            </a:r>
            <a:r>
              <a:rPr lang="en-US" dirty="0" smtClean="0"/>
              <a:t>used to use a </a:t>
            </a:r>
            <a:r>
              <a:rPr lang="en-US" dirty="0" smtClean="0"/>
              <a:t>database</a:t>
            </a:r>
            <a:endParaRPr lang="en-US" dirty="0" smtClean="0"/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Examples:</a:t>
            </a: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Select  </a:t>
            </a:r>
            <a:r>
              <a:rPr lang="en-US" dirty="0" err="1" smtClean="0"/>
              <a:t>C</a:t>
            </a:r>
            <a:r>
              <a:rPr lang="en-US" dirty="0" err="1" smtClean="0"/>
              <a:t>ustomer</a:t>
            </a:r>
            <a:r>
              <a:rPr lang="en-US" dirty="0" err="1" smtClean="0"/>
              <a:t>ID</a:t>
            </a:r>
            <a:r>
              <a:rPr lang="en-US" dirty="0" smtClean="0"/>
              <a:t>, </a:t>
            </a:r>
            <a:r>
              <a:rPr lang="en-US" dirty="0" err="1" smtClean="0"/>
              <a:t>CompanyName</a:t>
            </a:r>
            <a:r>
              <a:rPr lang="en-US" dirty="0" smtClean="0"/>
              <a:t>, Phone, Country, </a:t>
            </a:r>
            <a:r>
              <a:rPr lang="en-US" dirty="0" err="1" smtClean="0"/>
              <a:t>PostalCode</a:t>
            </a:r>
            <a:r>
              <a:rPr lang="en-US" dirty="0" smtClean="0"/>
              <a:t> </a:t>
            </a:r>
            <a:r>
              <a:rPr lang="en-US" dirty="0" smtClean="0"/>
              <a:t>from </a:t>
            </a:r>
            <a:r>
              <a:rPr lang="en-US" dirty="0" smtClean="0"/>
              <a:t>Customers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Select </a:t>
            </a:r>
            <a:r>
              <a:rPr lang="en-US" dirty="0" err="1" smtClean="0"/>
              <a:t>CustomerID</a:t>
            </a:r>
            <a:r>
              <a:rPr lang="en-US" dirty="0" smtClean="0"/>
              <a:t>, </a:t>
            </a:r>
            <a:r>
              <a:rPr lang="en-US" dirty="0" smtClean="0"/>
              <a:t>Freight, </a:t>
            </a:r>
            <a:r>
              <a:rPr lang="en-US" dirty="0" err="1" smtClean="0"/>
              <a:t>ExtendedPrice</a:t>
            </a:r>
            <a:r>
              <a:rPr lang="en-US" dirty="0" smtClean="0"/>
              <a:t>, </a:t>
            </a:r>
            <a:r>
              <a:rPr lang="en-US" dirty="0" err="1" smtClean="0"/>
              <a:t>Productname</a:t>
            </a:r>
            <a:r>
              <a:rPr lang="en-US" dirty="0" smtClean="0"/>
              <a:t>, </a:t>
            </a:r>
            <a:r>
              <a:rPr lang="en-US" dirty="0" err="1" smtClean="0"/>
              <a:t>OrderID</a:t>
            </a:r>
            <a:r>
              <a:rPr lang="en-US" dirty="0" smtClean="0"/>
              <a:t>, </a:t>
            </a:r>
            <a:r>
              <a:rPr lang="en-US" dirty="0" err="1" smtClean="0"/>
              <a:t>OrderDate</a:t>
            </a:r>
            <a:r>
              <a:rPr lang="en-US" dirty="0" smtClean="0"/>
              <a:t>, </a:t>
            </a:r>
            <a:r>
              <a:rPr lang="en-US" dirty="0" err="1" smtClean="0"/>
              <a:t>ShippedDate</a:t>
            </a:r>
            <a:r>
              <a:rPr lang="en-US" dirty="0" smtClean="0"/>
              <a:t> </a:t>
            </a:r>
            <a:r>
              <a:rPr lang="en-US" dirty="0" smtClean="0"/>
              <a:t>from Invoices </a:t>
            </a:r>
            <a:r>
              <a:rPr lang="en-US" dirty="0" smtClean="0"/>
              <a:t>w</a:t>
            </a:r>
            <a:r>
              <a:rPr lang="en-US" dirty="0" smtClean="0"/>
              <a:t>here </a:t>
            </a:r>
            <a:r>
              <a:rPr lang="en-US" dirty="0" err="1" smtClean="0"/>
              <a:t>CustomerID</a:t>
            </a:r>
            <a:r>
              <a:rPr lang="en-US" dirty="0" smtClean="0"/>
              <a:t> = 'ALFKI</a:t>
            </a:r>
            <a:r>
              <a:rPr lang="en-US" dirty="0" smtClean="0"/>
              <a:t>‘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Most </a:t>
            </a:r>
            <a:r>
              <a:rPr lang="en-US" dirty="0" smtClean="0"/>
              <a:t>modern </a:t>
            </a:r>
            <a:r>
              <a:rPr lang="en-US" dirty="0" smtClean="0"/>
              <a:t>l</a:t>
            </a:r>
            <a:r>
              <a:rPr lang="en-US" dirty="0" smtClean="0"/>
              <a:t>anguages </a:t>
            </a:r>
            <a:r>
              <a:rPr lang="en-US" dirty="0" smtClean="0"/>
              <a:t>use SQL commands.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Northwind.mdb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North Wind Traders</a:t>
            </a:r>
          </a:p>
          <a:p>
            <a:pPr lvl="1"/>
            <a:r>
              <a:rPr lang="en-US" dirty="0" smtClean="0"/>
              <a:t>Fictitious company</a:t>
            </a:r>
          </a:p>
          <a:p>
            <a:pPr lvl="1"/>
            <a:r>
              <a:rPr lang="en-US" dirty="0" smtClean="0"/>
              <a:t>Sample </a:t>
            </a:r>
            <a:r>
              <a:rPr lang="en-US" dirty="0" smtClean="0"/>
              <a:t>database </a:t>
            </a:r>
            <a:r>
              <a:rPr lang="en-US" dirty="0" smtClean="0"/>
              <a:t>p</a:t>
            </a:r>
            <a:r>
              <a:rPr lang="en-US" dirty="0" smtClean="0"/>
              <a:t>rovided </a:t>
            </a:r>
            <a:r>
              <a:rPr lang="en-US" dirty="0" smtClean="0"/>
              <a:t>by </a:t>
            </a:r>
            <a:r>
              <a:rPr lang="en-US" dirty="0" smtClean="0"/>
              <a:t>Microsoft</a:t>
            </a:r>
            <a:endParaRPr lang="en-US" dirty="0" smtClean="0"/>
          </a:p>
          <a:p>
            <a:pPr lvl="1"/>
            <a:r>
              <a:rPr lang="en-US" dirty="0" smtClean="0"/>
              <a:t>Available for </a:t>
            </a:r>
            <a:r>
              <a:rPr lang="en-US" dirty="0" smtClean="0"/>
              <a:t>MS Access and MS SQL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886200"/>
            <a:ext cx="593389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Northwind.mdb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20624" lvl="1" indent="-384048">
              <a:buSzPct val="80000"/>
              <a:buFont typeface="Wingdings 2"/>
              <a:buChar char=""/>
            </a:pPr>
            <a:r>
              <a:rPr lang="en-US" dirty="0" smtClean="0"/>
              <a:t>Create a </a:t>
            </a:r>
            <a:r>
              <a:rPr lang="en-US" dirty="0" err="1" smtClean="0"/>
              <a:t>Northwind</a:t>
            </a:r>
            <a:r>
              <a:rPr lang="en-US" dirty="0" smtClean="0"/>
              <a:t> DSN  (Windows XP)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>
                <a:solidFill>
                  <a:srgbClr val="00B0F0"/>
                </a:solidFill>
              </a:rPr>
              <a:t>[See </a:t>
            </a:r>
            <a:r>
              <a:rPr lang="en-US" b="1" dirty="0" err="1" smtClean="0">
                <a:solidFill>
                  <a:srgbClr val="00B0F0"/>
                </a:solidFill>
              </a:rPr>
              <a:t>Northwind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folder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Control </a:t>
            </a:r>
            <a:r>
              <a:rPr lang="en-US" dirty="0" smtClean="0"/>
              <a:t>P</a:t>
            </a:r>
            <a:r>
              <a:rPr lang="en-US" dirty="0" smtClean="0"/>
              <a:t>anel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Administrative Tools</a:t>
            </a:r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smtClean="0"/>
              <a:t>Data </a:t>
            </a:r>
            <a:r>
              <a:rPr lang="en-US" dirty="0" smtClean="0"/>
              <a:t>S</a:t>
            </a:r>
            <a:r>
              <a:rPr lang="en-US" dirty="0" smtClean="0"/>
              <a:t>ources </a:t>
            </a:r>
            <a:r>
              <a:rPr lang="en-US" dirty="0" smtClean="0"/>
              <a:t>(ODBC)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Select </a:t>
            </a:r>
            <a:r>
              <a:rPr lang="en-US" dirty="0" smtClean="0"/>
              <a:t>either </a:t>
            </a:r>
            <a:r>
              <a:rPr lang="en-US" dirty="0" smtClean="0"/>
              <a:t>User or </a:t>
            </a:r>
            <a:r>
              <a:rPr lang="en-US" dirty="0" smtClean="0"/>
              <a:t>System </a:t>
            </a:r>
            <a:r>
              <a:rPr lang="en-US" dirty="0" smtClean="0"/>
              <a:t>DSN</a:t>
            </a: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Click Add</a:t>
            </a:r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smtClean="0"/>
              <a:t>Select Microsoft Access </a:t>
            </a:r>
            <a:r>
              <a:rPr lang="en-US" dirty="0" smtClean="0"/>
              <a:t>d</a:t>
            </a:r>
            <a:r>
              <a:rPr lang="en-US" dirty="0" smtClean="0"/>
              <a:t>river</a:t>
            </a:r>
            <a:endParaRPr lang="en-US" dirty="0" smtClean="0"/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Enter  </a:t>
            </a:r>
            <a:r>
              <a:rPr lang="en-US" dirty="0" smtClean="0"/>
              <a:t>d</a:t>
            </a:r>
            <a:r>
              <a:rPr lang="en-US" dirty="0" smtClean="0"/>
              <a:t>atabase details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Data </a:t>
            </a:r>
            <a:r>
              <a:rPr lang="en-US" dirty="0" smtClean="0"/>
              <a:t>s</a:t>
            </a:r>
            <a:r>
              <a:rPr lang="en-US" dirty="0" smtClean="0"/>
              <a:t>ource name </a:t>
            </a:r>
            <a:r>
              <a:rPr lang="en-US" dirty="0" smtClean="0"/>
              <a:t>= </a:t>
            </a:r>
            <a:r>
              <a:rPr lang="en-US" dirty="0" err="1" smtClean="0"/>
              <a:t>Northwind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Description = North Wind Traders</a:t>
            </a:r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Click on “Select…” and </a:t>
            </a:r>
            <a:r>
              <a:rPr lang="en-US" dirty="0" smtClean="0"/>
              <a:t>find </a:t>
            </a:r>
            <a:r>
              <a:rPr lang="en-US" dirty="0" smtClean="0"/>
              <a:t>Northwind.mdb</a:t>
            </a:r>
          </a:p>
          <a:p>
            <a:pPr marL="978408" lvl="3" indent="-384048">
              <a:buSzPct val="80000"/>
              <a:buFont typeface="Wingdings 2"/>
              <a:buChar char=""/>
            </a:pPr>
            <a:endParaRPr lang="en-US" i="1" dirty="0" smtClean="0"/>
          </a:p>
          <a:p>
            <a:pPr marL="704088" lvl="2" indent="-384048">
              <a:buSzPct val="80000"/>
              <a:buFont typeface="Wingdings 2"/>
              <a:buChar char=""/>
            </a:pPr>
            <a:endParaRPr lang="en-US" i="1" dirty="0" smtClean="0"/>
          </a:p>
          <a:p>
            <a:pPr marL="420624" lvl="1" indent="-384048">
              <a:buSzPct val="80000"/>
              <a:buFont typeface="Wingdings 2"/>
              <a:buChar char=""/>
            </a:pPr>
            <a:endParaRPr lang="en-US" i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Practical Application </a:t>
            </a:r>
            <a:br>
              <a:rPr lang="en-US" dirty="0" smtClean="0"/>
            </a:br>
            <a:r>
              <a:rPr lang="en-US" dirty="0" smtClean="0"/>
              <a:t>“Custom Request”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Application in </a:t>
            </a:r>
            <a:r>
              <a:rPr lang="en-US" i="1" dirty="0" smtClean="0"/>
              <a:t>Business </a:t>
            </a:r>
            <a:r>
              <a:rPr lang="en-US" i="1" dirty="0" smtClean="0"/>
              <a:t>Rules!</a:t>
            </a:r>
            <a:endParaRPr lang="en-US" i="1" dirty="0" smtClean="0"/>
          </a:p>
          <a:p>
            <a:r>
              <a:rPr lang="en-US" dirty="0" err="1" smtClean="0"/>
              <a:t>Northwind</a:t>
            </a:r>
            <a:r>
              <a:rPr lang="en-US" dirty="0" smtClean="0"/>
              <a:t> </a:t>
            </a:r>
            <a:r>
              <a:rPr lang="en-US" dirty="0" smtClean="0"/>
              <a:t>database</a:t>
            </a:r>
            <a:endParaRPr lang="en-US" dirty="0" smtClean="0"/>
          </a:p>
          <a:p>
            <a:r>
              <a:rPr lang="en-US" dirty="0" smtClean="0"/>
              <a:t>Select a </a:t>
            </a:r>
            <a:r>
              <a:rPr lang="en-US" dirty="0" smtClean="0"/>
              <a:t>customer</a:t>
            </a:r>
            <a:endParaRPr lang="en-US" dirty="0" smtClean="0"/>
          </a:p>
          <a:p>
            <a:pPr lvl="1"/>
            <a:r>
              <a:rPr lang="en-US" dirty="0" smtClean="0"/>
              <a:t>Select </a:t>
            </a:r>
            <a:r>
              <a:rPr lang="en-US" dirty="0" smtClean="0"/>
              <a:t>… </a:t>
            </a:r>
            <a:r>
              <a:rPr lang="en-US" dirty="0" smtClean="0"/>
              <a:t>from Customers</a:t>
            </a:r>
            <a:endParaRPr lang="en-US" dirty="0" smtClean="0"/>
          </a:p>
          <a:p>
            <a:r>
              <a:rPr lang="en-US" dirty="0" smtClean="0"/>
              <a:t>Display </a:t>
            </a:r>
            <a:r>
              <a:rPr lang="en-US" dirty="0" smtClean="0"/>
              <a:t>customer </a:t>
            </a:r>
            <a:r>
              <a:rPr lang="en-US" dirty="0" smtClean="0"/>
              <a:t>d</a:t>
            </a:r>
            <a:r>
              <a:rPr lang="en-US" dirty="0" smtClean="0"/>
              <a:t>emographics</a:t>
            </a:r>
            <a:endParaRPr lang="en-US" dirty="0" smtClean="0"/>
          </a:p>
          <a:p>
            <a:r>
              <a:rPr lang="en-US" dirty="0" smtClean="0"/>
              <a:t>Retrieve </a:t>
            </a:r>
            <a:r>
              <a:rPr lang="en-US" dirty="0" smtClean="0"/>
              <a:t>itemized </a:t>
            </a:r>
            <a:r>
              <a:rPr lang="en-US" dirty="0" smtClean="0"/>
              <a:t>o</a:t>
            </a:r>
            <a:r>
              <a:rPr lang="en-US" dirty="0" smtClean="0"/>
              <a:t>rder </a:t>
            </a:r>
            <a:r>
              <a:rPr lang="en-US" dirty="0" smtClean="0"/>
              <a:t>d</a:t>
            </a:r>
            <a:r>
              <a:rPr lang="en-US" dirty="0" smtClean="0"/>
              <a:t>etails</a:t>
            </a:r>
            <a:endParaRPr lang="en-US" dirty="0" smtClean="0"/>
          </a:p>
          <a:p>
            <a:pPr lvl="1"/>
            <a:r>
              <a:rPr lang="en-US" dirty="0" smtClean="0"/>
              <a:t>Select </a:t>
            </a:r>
            <a:r>
              <a:rPr lang="en-US" dirty="0" smtClean="0"/>
              <a:t>… </a:t>
            </a:r>
            <a:r>
              <a:rPr lang="en-US" dirty="0" smtClean="0"/>
              <a:t>from Invoices</a:t>
            </a:r>
            <a:endParaRPr lang="en-US" dirty="0" smtClean="0"/>
          </a:p>
          <a:p>
            <a:r>
              <a:rPr lang="en-US" dirty="0" smtClean="0"/>
              <a:t>Display grid containing order </a:t>
            </a:r>
            <a:r>
              <a:rPr lang="en-US" dirty="0" smtClean="0"/>
              <a:t>details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Practical Application </a:t>
            </a:r>
            <a:br>
              <a:rPr lang="en-US" dirty="0" smtClean="0"/>
            </a:br>
            <a:r>
              <a:rPr lang="en-US" dirty="0" smtClean="0"/>
              <a:t>“Custom Request”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Retrieve a list of all </a:t>
            </a:r>
            <a:r>
              <a:rPr lang="en-US" dirty="0" smtClean="0"/>
              <a:t>customers </a:t>
            </a:r>
            <a:r>
              <a:rPr lang="en-US" dirty="0" smtClean="0"/>
              <a:t>from “Customers” table.</a:t>
            </a:r>
          </a:p>
          <a:p>
            <a:pPr marL="1188720" lvl="4" indent="-384048">
              <a:buSzPct val="80000"/>
              <a:buFont typeface="Wingdings 2"/>
              <a:buChar char=""/>
            </a:pPr>
            <a:r>
              <a:rPr lang="en-US" dirty="0" smtClean="0"/>
              <a:t>Select </a:t>
            </a:r>
            <a:r>
              <a:rPr lang="en-US" dirty="0" err="1" smtClean="0"/>
              <a:t>CustomerID</a:t>
            </a:r>
            <a:r>
              <a:rPr lang="en-US" dirty="0" smtClean="0"/>
              <a:t>, </a:t>
            </a:r>
            <a:r>
              <a:rPr lang="en-US" dirty="0" err="1" smtClean="0"/>
              <a:t>CompanyName</a:t>
            </a:r>
            <a:r>
              <a:rPr lang="en-US" dirty="0" smtClean="0"/>
              <a:t>, Phone, Country, </a:t>
            </a:r>
            <a:r>
              <a:rPr lang="en-US" dirty="0" err="1" smtClean="0"/>
              <a:t>PostalCode</a:t>
            </a:r>
            <a:r>
              <a:rPr lang="en-US" dirty="0" smtClean="0"/>
              <a:t> </a:t>
            </a:r>
            <a:r>
              <a:rPr lang="en-US" dirty="0" smtClean="0"/>
              <a:t>from Customers.</a:t>
            </a:r>
            <a:endParaRPr lang="en-US" dirty="0" smtClean="0"/>
          </a:p>
          <a:p>
            <a:pPr marL="978408" lvl="3" indent="-384048">
              <a:buSzPct val="80000"/>
              <a:buNone/>
            </a:pP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666998"/>
          <a:ext cx="8458200" cy="3962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40"/>
                <a:gridCol w="1691640"/>
                <a:gridCol w="1691640"/>
                <a:gridCol w="1691640"/>
                <a:gridCol w="1691640"/>
              </a:tblGrid>
              <a:tr h="382613">
                <a:tc gridSpan="5">
                  <a:txBody>
                    <a:bodyPr/>
                    <a:lstStyle/>
                    <a:p>
                      <a:r>
                        <a:rPr lang="en-US" dirty="0" smtClean="0"/>
                        <a:t>Customers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613">
                <a:tc>
                  <a:txBody>
                    <a:bodyPr/>
                    <a:lstStyle/>
                    <a:p>
                      <a:r>
                        <a:rPr lang="en-US" sz="1100" smtClean="0"/>
                        <a:t>Customer ID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Company Name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Phone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Country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Postal Code</a:t>
                      </a:r>
                      <a:endParaRPr lang="en-US"/>
                    </a:p>
                  </a:txBody>
                  <a:tcPr anchor="ctr"/>
                </a:tc>
              </a:tr>
              <a:tr h="440267">
                <a:tc>
                  <a:txBody>
                    <a:bodyPr/>
                    <a:lstStyle/>
                    <a:p>
                      <a:r>
                        <a:rPr lang="en-US" sz="1100" smtClean="0"/>
                        <a:t>ALFKI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Alfreds Futterkiste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030-0074321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Germany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12209</a:t>
                      </a:r>
                      <a:endParaRPr lang="en-US"/>
                    </a:p>
                  </a:txBody>
                  <a:tcPr/>
                </a:tc>
              </a:tr>
              <a:tr h="613229">
                <a:tc>
                  <a:txBody>
                    <a:bodyPr/>
                    <a:lstStyle/>
                    <a:p>
                      <a:r>
                        <a:rPr lang="en-US" sz="1100" smtClean="0"/>
                        <a:t>ANATR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100" smtClean="0"/>
                        <a:t>Ana Trujillo Emparedados y helados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(5) 555-4729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Mexico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05021</a:t>
                      </a:r>
                      <a:endParaRPr lang="en-US"/>
                    </a:p>
                  </a:txBody>
                  <a:tcPr/>
                </a:tc>
              </a:tr>
              <a:tr h="440267">
                <a:tc>
                  <a:txBody>
                    <a:bodyPr/>
                    <a:lstStyle/>
                    <a:p>
                      <a:r>
                        <a:rPr lang="en-US" sz="1100" smtClean="0"/>
                        <a:t>ANTON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Antonio Moreno Taquería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(5) 555-3932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Mexico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05023</a:t>
                      </a:r>
                      <a:endParaRPr lang="en-US"/>
                    </a:p>
                  </a:txBody>
                  <a:tcPr/>
                </a:tc>
              </a:tr>
              <a:tr h="382613">
                <a:tc>
                  <a:txBody>
                    <a:bodyPr/>
                    <a:lstStyle/>
                    <a:p>
                      <a:r>
                        <a:rPr lang="en-US" sz="1100" smtClean="0"/>
                        <a:t>AROUT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Around the Horn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(171) 555-7788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UK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WA1 1DP</a:t>
                      </a:r>
                      <a:endParaRPr lang="en-US"/>
                    </a:p>
                  </a:txBody>
                  <a:tcPr/>
                </a:tc>
              </a:tr>
              <a:tr h="440267">
                <a:tc>
                  <a:txBody>
                    <a:bodyPr/>
                    <a:lstStyle/>
                    <a:p>
                      <a:r>
                        <a:rPr lang="en-US" sz="1100" smtClean="0"/>
                        <a:t>BERGS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Berglunds snabbköp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0921-12 34 65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Sweden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S-958 22</a:t>
                      </a:r>
                      <a:endParaRPr lang="en-US"/>
                    </a:p>
                  </a:txBody>
                  <a:tcPr/>
                </a:tc>
              </a:tr>
              <a:tr h="440267">
                <a:tc>
                  <a:txBody>
                    <a:bodyPr/>
                    <a:lstStyle/>
                    <a:p>
                      <a:r>
                        <a:rPr lang="en-US" sz="1100" smtClean="0"/>
                        <a:t>BLAUS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Blauer See Delikatessen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0621-08460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Germany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68306</a:t>
                      </a:r>
                      <a:endParaRPr lang="en-US"/>
                    </a:p>
                  </a:txBody>
                  <a:tcPr/>
                </a:tc>
              </a:tr>
              <a:tr h="440267">
                <a:tc>
                  <a:txBody>
                    <a:bodyPr/>
                    <a:lstStyle/>
                    <a:p>
                      <a:r>
                        <a:rPr lang="en-US" sz="1100" smtClean="0"/>
                        <a:t>BLONP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Blondel père et fils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88.60.15.31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smtClean="0"/>
                        <a:t>France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67000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Practical Application </a:t>
            </a:r>
            <a:br>
              <a:rPr lang="en-US" dirty="0" smtClean="0"/>
            </a:br>
            <a:r>
              <a:rPr lang="en-US" dirty="0" smtClean="0"/>
              <a:t>“Custom Request”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Retrieve a list of orders from “Invoices” query for selected </a:t>
            </a:r>
            <a:r>
              <a:rPr lang="en-US" dirty="0" smtClean="0"/>
              <a:t>customer </a:t>
            </a:r>
            <a:r>
              <a:rPr lang="en-US" dirty="0" smtClean="0"/>
              <a:t>(ALFKI</a:t>
            </a:r>
            <a:r>
              <a:rPr lang="en-US" dirty="0" smtClean="0"/>
              <a:t>).</a:t>
            </a: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r>
              <a:rPr lang="en-US" dirty="0" smtClean="0"/>
              <a:t>Select </a:t>
            </a:r>
            <a:r>
              <a:rPr lang="en-US" dirty="0" err="1" smtClean="0"/>
              <a:t>CustomerID</a:t>
            </a:r>
            <a:r>
              <a:rPr lang="en-US" dirty="0" smtClean="0"/>
              <a:t>, </a:t>
            </a:r>
            <a:r>
              <a:rPr lang="en-US" dirty="0" smtClean="0"/>
              <a:t>Freight, </a:t>
            </a:r>
            <a:r>
              <a:rPr lang="en-US" dirty="0" err="1" smtClean="0"/>
              <a:t>ExtendedPrice,Productname</a:t>
            </a:r>
            <a:r>
              <a:rPr lang="en-US" dirty="0" smtClean="0"/>
              <a:t>, </a:t>
            </a:r>
            <a:r>
              <a:rPr lang="en-US" dirty="0" err="1" smtClean="0"/>
              <a:t>OrderID</a:t>
            </a:r>
            <a:r>
              <a:rPr lang="en-US" dirty="0" smtClean="0"/>
              <a:t>, </a:t>
            </a:r>
            <a:r>
              <a:rPr lang="en-US" dirty="0" err="1" smtClean="0"/>
              <a:t>OrderDate,ShippedDate</a:t>
            </a:r>
            <a:r>
              <a:rPr lang="en-US" dirty="0" smtClean="0"/>
              <a:t> from Invoices </a:t>
            </a:r>
            <a:r>
              <a:rPr lang="en-US" dirty="0" smtClean="0"/>
              <a:t>where </a:t>
            </a:r>
            <a:r>
              <a:rPr lang="en-US" dirty="0" err="1" smtClean="0"/>
              <a:t>CustomerID</a:t>
            </a:r>
            <a:r>
              <a:rPr lang="en-US" dirty="0" smtClean="0"/>
              <a:t> = ‘ALFKI</a:t>
            </a:r>
            <a:r>
              <a:rPr lang="en-US" dirty="0" smtClean="0"/>
              <a:t>’</a:t>
            </a:r>
            <a:endParaRPr lang="en-US" dirty="0" smtClean="0"/>
          </a:p>
          <a:p>
            <a:pPr marL="978408" lvl="3" indent="-384048">
              <a:buSzPct val="80000"/>
              <a:buNone/>
            </a:pP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endParaRPr lang="en-US" dirty="0" smtClean="0"/>
          </a:p>
          <a:p>
            <a:pPr marL="978408" lvl="3" indent="-384048">
              <a:buSzPct val="80000"/>
              <a:buFont typeface="Wingdings 2"/>
              <a:buChar char=""/>
            </a:pP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733800"/>
          <a:ext cx="822960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228600">
                <a:tc gridSpan="6">
                  <a:txBody>
                    <a:bodyPr/>
                    <a:lstStyle/>
                    <a:p>
                      <a:r>
                        <a:rPr lang="en-US" dirty="0" smtClean="0"/>
                        <a:t>Invoices</a:t>
                      </a:r>
                      <a:r>
                        <a:rPr lang="en-US" baseline="0" dirty="0" smtClean="0"/>
                        <a:t> for ALFKI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Freight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Extended Price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Product Name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Order ID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Order Date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Shipped Date</a:t>
                      </a:r>
                      <a:endParaRPr lang="en-US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$29.46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$513.00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Rössle Sauerkraut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10643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25-Sep-95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03-Oct-95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$29.46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$283.50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Chartreuse verte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10643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25-Sep-95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03-Oct-95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$29.46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$18.00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Spegesild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10643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25-Sep-95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03-Oct-95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$61.02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$878.00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Vegie-spread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10692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03-Nov-95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13-Nov-95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$23.94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$60.00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Aniseed Syrup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10702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13-Nov-95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21-Nov-95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$23.94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$270.00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Lakkalikööri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10702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13-Nov-95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21-Nov-95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579</TotalTime>
  <Words>772</Words>
  <Application>Microsoft Office PowerPoint</Application>
  <PresentationFormat>On-screen Show (4:3)</PresentationFormat>
  <Paragraphs>244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Technic</vt:lpstr>
      <vt:lpstr> SQLISAM.EXE USING SQL DATA SOURCES in BR</vt:lpstr>
      <vt:lpstr> Using SQL Data Sources in BR</vt:lpstr>
      <vt:lpstr>ODBC and DSN Data Sources </vt:lpstr>
      <vt:lpstr>SQL  - What is it?</vt:lpstr>
      <vt:lpstr>Northwind.mdb</vt:lpstr>
      <vt:lpstr>Northwind.mdb</vt:lpstr>
      <vt:lpstr>Practical Application  “Custom Request”</vt:lpstr>
      <vt:lpstr>Practical Application  “Custom Request”</vt:lpstr>
      <vt:lpstr>Practical Application  “Custom Request”</vt:lpstr>
      <vt:lpstr>SQLISAM.EXE – What is it?</vt:lpstr>
      <vt:lpstr>CONTEXT.wb</vt:lpstr>
      <vt:lpstr>Context.wb – FNOPEN_SQL</vt:lpstr>
      <vt:lpstr>Solution Using BR and SQLISAM </vt:lpstr>
    </vt:vector>
  </TitlesOfParts>
  <Company>Commercial Legal Software,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Coding Practices Integrating Tools  for BR Dev</dc:title>
  <dc:creator>Luis I. Gomez</dc:creator>
  <cp:lastModifiedBy>George Porter</cp:lastModifiedBy>
  <cp:revision>36</cp:revision>
  <dcterms:created xsi:type="dcterms:W3CDTF">2009-03-05T12:26:40Z</dcterms:created>
  <dcterms:modified xsi:type="dcterms:W3CDTF">2009-03-06T20:52:56Z</dcterms:modified>
</cp:coreProperties>
</file>